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body>
    <w:p w14:paraId="06C5729C" w14:textId="77777777" w:rsidR="00824427" w:rsidRDefault="00824427">
      <w:pPr>
        <w:ind w:left="0" w:hanging="2"/>
        <w:jc w:val="center"/>
      </w:pPr>
    </w:p>
    <w:p w14:paraId="5FCA6E1D" w14:textId="77777777" w:rsidR="00824427" w:rsidRDefault="00970E25">
      <w:pPr>
        <w:ind w:left="0" w:hanging="2"/>
        <w:jc w:val="center"/>
      </w:pPr>
      <w:r>
        <w:t>The Bio/Diversity Project</w:t>
      </w:r>
    </w:p>
    <w:p w14:paraId="73EF2526" w14:textId="77777777" w:rsidR="00824427" w:rsidRDefault="00970E25">
      <w:pPr>
        <w:ind w:left="0" w:hanging="2"/>
        <w:jc w:val="center"/>
      </w:pPr>
      <w:r>
        <w:t xml:space="preserve">Lesson Title: </w:t>
      </w:r>
      <w:r>
        <w:rPr>
          <w:rFonts w:ascii="Calibri" w:eastAsia="Calibri" w:hAnsi="Calibri" w:cs="Calibri"/>
          <w:b/>
          <w:sz w:val="22"/>
          <w:szCs w:val="22"/>
        </w:rPr>
        <w:t xml:space="preserve">Importance of Biodiversity within the Sonoran Desert </w:t>
      </w:r>
    </w:p>
    <w:p w14:paraId="3871221C" w14:textId="77777777" w:rsidR="00824427" w:rsidRDefault="00824427">
      <w:pPr>
        <w:ind w:left="0" w:hanging="2"/>
        <w:rPr>
          <w:sz w:val="20"/>
          <w:szCs w:val="20"/>
        </w:rPr>
      </w:pPr>
    </w:p>
    <w:p w14:paraId="67365706" w14:textId="77777777" w:rsidR="00824427" w:rsidRPr="002C3A4F" w:rsidRDefault="00970E25">
      <w:pPr>
        <w:ind w:left="0" w:hanging="2"/>
        <w:rPr>
          <w:lang w:val="es-US"/>
        </w:rPr>
      </w:pPr>
      <w:proofErr w:type="spellStart"/>
      <w:r w:rsidRPr="002C3A4F">
        <w:rPr>
          <w:lang w:val="es-US"/>
        </w:rPr>
        <w:t>Teacher</w:t>
      </w:r>
      <w:proofErr w:type="spellEnd"/>
      <w:r w:rsidRPr="002C3A4F">
        <w:rPr>
          <w:lang w:val="es-US"/>
        </w:rPr>
        <w:t xml:space="preserve">: </w:t>
      </w:r>
      <w:r w:rsidRPr="002C3A4F">
        <w:rPr>
          <w:i/>
          <w:lang w:val="es-US"/>
        </w:rPr>
        <w:t xml:space="preserve">Alexandra Salido Almada and Nicole Granados </w:t>
      </w:r>
      <w:r w:rsidRPr="002C3A4F">
        <w:rPr>
          <w:lang w:val="es-US"/>
        </w:rPr>
        <w:tab/>
      </w:r>
    </w:p>
    <w:p w14:paraId="2AB56CA1" w14:textId="77777777" w:rsidR="00824427" w:rsidRDefault="00970E25">
      <w:pPr>
        <w:ind w:left="0" w:hanging="2"/>
        <w:rPr>
          <w:i/>
        </w:rPr>
      </w:pPr>
      <w:r>
        <w:t xml:space="preserve">Grade Level: </w:t>
      </w:r>
      <w:r>
        <w:rPr>
          <w:i/>
        </w:rPr>
        <w:t>6th</w:t>
      </w:r>
    </w:p>
    <w:p w14:paraId="0D15221A" w14:textId="77777777" w:rsidR="00824427" w:rsidRDefault="00970E25">
      <w:pPr>
        <w:ind w:left="0" w:hanging="2"/>
        <w:rPr>
          <w:i/>
        </w:rPr>
      </w:pPr>
      <w:r>
        <w:t>Time:</w:t>
      </w:r>
      <w:r>
        <w:rPr>
          <w:i/>
        </w:rPr>
        <w:t xml:space="preserve"> 30 minutes + 10 minute pre-assignment</w:t>
      </w:r>
    </w:p>
    <w:p w14:paraId="7EC9E91A" w14:textId="77777777" w:rsidR="00824427" w:rsidRDefault="00824427">
      <w:pPr>
        <w:ind w:left="0" w:hanging="2"/>
        <w:rPr>
          <w:i/>
        </w:rPr>
      </w:pPr>
    </w:p>
    <w:p w14:paraId="23008A5A" w14:textId="77777777" w:rsidR="00824427" w:rsidRDefault="00970E25">
      <w:pPr>
        <w:ind w:left="0" w:hanging="2"/>
        <w:rPr>
          <w:i/>
        </w:rPr>
      </w:pPr>
      <w:r>
        <w:rPr>
          <w:i/>
        </w:rPr>
        <w:t xml:space="preserve">Adapted from: </w:t>
      </w:r>
      <w:hyperlink r:id="rId8">
        <w:r>
          <w:rPr>
            <w:i/>
            <w:color w:val="1155CC"/>
            <w:u w:val="single"/>
          </w:rPr>
          <w:t>The Sonoran Desert</w:t>
        </w:r>
      </w:hyperlink>
      <w:r>
        <w:rPr>
          <w:i/>
        </w:rPr>
        <w:t xml:space="preserve"> </w:t>
      </w:r>
    </w:p>
    <w:p w14:paraId="66C85491" w14:textId="77777777" w:rsidR="00824427" w:rsidRDefault="00032CC5">
      <w:pPr>
        <w:ind w:left="0" w:hanging="2"/>
        <w:rPr>
          <w:i/>
        </w:rPr>
      </w:pPr>
      <w:hyperlink r:id="rId9">
        <w:r w:rsidR="00970E25">
          <w:rPr>
            <w:i/>
            <w:color w:val="1155CC"/>
            <w:u w:val="single"/>
          </w:rPr>
          <w:t>Science will save the world!</w:t>
        </w:r>
      </w:hyperlink>
    </w:p>
    <w:p w14:paraId="2E612F85" w14:textId="77777777" w:rsidR="00824427" w:rsidRDefault="00970E25">
      <w:pPr>
        <w:ind w:left="0" w:hanging="2"/>
        <w:rPr>
          <w:i/>
        </w:rPr>
      </w:pPr>
      <w:r>
        <w:rPr>
          <w:i/>
        </w:rPr>
        <w:t xml:space="preserve"> </w:t>
      </w:r>
      <w:hyperlink r:id="rId10">
        <w:r>
          <w:rPr>
            <w:rFonts w:ascii="Arial" w:eastAsia="Arial" w:hAnsi="Arial" w:cs="Arial"/>
            <w:i/>
            <w:color w:val="1155CC"/>
            <w:sz w:val="22"/>
            <w:szCs w:val="22"/>
            <w:highlight w:val="white"/>
            <w:u w:val="single"/>
          </w:rPr>
          <w:t>https://www.nps.gov/im/sodn/ecosystems.htm</w:t>
        </w:r>
      </w:hyperlink>
    </w:p>
    <w:p w14:paraId="6168C9EC" w14:textId="77777777" w:rsidR="00824427" w:rsidRDefault="00824427">
      <w:pPr>
        <w:ind w:left="0" w:hanging="2"/>
        <w:jc w:val="center"/>
        <w:rPr>
          <w:sz w:val="20"/>
          <w:szCs w:val="20"/>
        </w:rPr>
      </w:pPr>
    </w:p>
    <w:tbl>
      <w:tblPr>
        <w:tblStyle w:val="a5"/>
        <w:tblW w:w="9360" w:type="dxa"/>
        <w:tblInd w:w="55" w:type="dxa"/>
        <w:tblLayout w:type="fixed"/>
        <w:tblLook w:val="0000" w:firstRow="0" w:lastRow="0" w:firstColumn="0" w:lastColumn="0" w:noHBand="0" w:noVBand="0"/>
      </w:tblPr>
      <w:tblGrid>
        <w:gridCol w:w="2250"/>
        <w:gridCol w:w="7110"/>
      </w:tblGrid>
      <w:tr w:rsidR="00824427" w14:paraId="1B9AD3A3" w14:textId="77777777">
        <w:tc>
          <w:tcPr>
            <w:tcW w:w="2250" w:type="dxa"/>
            <w:tcBorders>
              <w:top w:val="single" w:sz="4" w:space="0" w:color="000000"/>
              <w:left w:val="single" w:sz="4" w:space="0" w:color="000000"/>
              <w:bottom w:val="single" w:sz="4" w:space="0" w:color="000000"/>
            </w:tcBorders>
            <w:vAlign w:val="center"/>
          </w:tcPr>
          <w:p w14:paraId="0C173CF4" w14:textId="77777777" w:rsidR="00824427" w:rsidRDefault="00970E25">
            <w:pPr>
              <w:ind w:left="0" w:hanging="2"/>
              <w:rPr>
                <w:sz w:val="20"/>
                <w:szCs w:val="20"/>
              </w:rPr>
            </w:pPr>
            <w:r>
              <w:rPr>
                <w:b/>
                <w:sz w:val="20"/>
                <w:szCs w:val="20"/>
              </w:rPr>
              <w:t>AZ State Science Standard:</w:t>
            </w:r>
          </w:p>
        </w:tc>
        <w:tc>
          <w:tcPr>
            <w:tcW w:w="7110" w:type="dxa"/>
            <w:tcBorders>
              <w:top w:val="single" w:sz="4" w:space="0" w:color="000000"/>
              <w:left w:val="single" w:sz="4" w:space="0" w:color="000000"/>
              <w:bottom w:val="single" w:sz="4" w:space="0" w:color="000000"/>
              <w:right w:val="single" w:sz="4" w:space="0" w:color="000000"/>
            </w:tcBorders>
            <w:vAlign w:val="center"/>
          </w:tcPr>
          <w:p w14:paraId="728A046D" w14:textId="77777777" w:rsidR="00824427" w:rsidRDefault="00970E25">
            <w:pPr>
              <w:widowControl/>
              <w:pBdr>
                <w:top w:val="nil"/>
                <w:left w:val="nil"/>
                <w:bottom w:val="nil"/>
                <w:right w:val="nil"/>
                <w:between w:val="nil"/>
              </w:pBdr>
              <w:spacing w:line="240" w:lineRule="auto"/>
              <w:ind w:left="0" w:hanging="2"/>
              <w:rPr>
                <w:i/>
              </w:rPr>
            </w:pPr>
            <w:r>
              <w:rPr>
                <w:i/>
              </w:rPr>
              <w:t xml:space="preserve">6.L2U3.12: </w:t>
            </w:r>
          </w:p>
          <w:p w14:paraId="33D8B4BF" w14:textId="77777777" w:rsidR="00824427" w:rsidRDefault="00970E25">
            <w:pPr>
              <w:widowControl/>
              <w:numPr>
                <w:ilvl w:val="0"/>
                <w:numId w:val="4"/>
              </w:numPr>
              <w:pBdr>
                <w:top w:val="nil"/>
                <w:left w:val="nil"/>
                <w:bottom w:val="nil"/>
                <w:right w:val="nil"/>
                <w:between w:val="nil"/>
              </w:pBdr>
              <w:spacing w:line="240" w:lineRule="auto"/>
              <w:ind w:left="0" w:hanging="2"/>
              <w:rPr>
                <w:i/>
              </w:rPr>
            </w:pPr>
            <w:r>
              <w:rPr>
                <w:i/>
              </w:rPr>
              <w:t xml:space="preserve">Engage in argument from evidence to support a claim about the factors that cause species to change and how humans can impact those factors. </w:t>
            </w:r>
          </w:p>
        </w:tc>
      </w:tr>
      <w:tr w:rsidR="00824427" w14:paraId="4712C302" w14:textId="77777777">
        <w:tc>
          <w:tcPr>
            <w:tcW w:w="2250" w:type="dxa"/>
            <w:tcBorders>
              <w:left w:val="single" w:sz="4" w:space="0" w:color="000000"/>
              <w:bottom w:val="single" w:sz="4" w:space="0" w:color="000000"/>
            </w:tcBorders>
            <w:vAlign w:val="center"/>
          </w:tcPr>
          <w:p w14:paraId="1DB5DC4C" w14:textId="77777777" w:rsidR="00824427" w:rsidRDefault="00824427">
            <w:pPr>
              <w:ind w:left="0" w:hanging="2"/>
              <w:rPr>
                <w:b/>
                <w:sz w:val="20"/>
                <w:szCs w:val="20"/>
              </w:rPr>
            </w:pPr>
          </w:p>
          <w:p w14:paraId="64D11F68" w14:textId="77777777" w:rsidR="00824427" w:rsidRDefault="00970E25">
            <w:pPr>
              <w:ind w:left="0" w:hanging="2"/>
              <w:rPr>
                <w:sz w:val="20"/>
                <w:szCs w:val="20"/>
              </w:rPr>
            </w:pPr>
            <w:r>
              <w:rPr>
                <w:b/>
                <w:sz w:val="20"/>
                <w:szCs w:val="20"/>
              </w:rPr>
              <w:t>Learning Objective:</w:t>
            </w:r>
          </w:p>
          <w:p w14:paraId="45AEC3C7" w14:textId="77777777" w:rsidR="00824427" w:rsidRDefault="00824427">
            <w:pPr>
              <w:ind w:left="0" w:hanging="2"/>
              <w:rPr>
                <w:sz w:val="20"/>
                <w:szCs w:val="20"/>
              </w:rPr>
            </w:pPr>
          </w:p>
        </w:tc>
        <w:tc>
          <w:tcPr>
            <w:tcW w:w="7110" w:type="dxa"/>
            <w:tcBorders>
              <w:left w:val="single" w:sz="4" w:space="0" w:color="000000"/>
              <w:bottom w:val="single" w:sz="4" w:space="0" w:color="000000"/>
              <w:right w:val="single" w:sz="4" w:space="0" w:color="000000"/>
            </w:tcBorders>
            <w:vAlign w:val="center"/>
          </w:tcPr>
          <w:p w14:paraId="5C9991D1" w14:textId="77777777" w:rsidR="00824427" w:rsidRDefault="00970E25">
            <w:pPr>
              <w:numPr>
                <w:ilvl w:val="0"/>
                <w:numId w:val="2"/>
              </w:numPr>
              <w:spacing w:before="240" w:after="240"/>
              <w:ind w:left="0" w:hanging="2"/>
            </w:pPr>
            <w:r>
              <w:t>Students will identify the Sonoran Desert, its location, biodiversity, as well as ways plants and animals adapt to live there.</w:t>
            </w:r>
          </w:p>
          <w:p w14:paraId="0A7BE7AE" w14:textId="77777777" w:rsidR="00824427" w:rsidRDefault="00970E25">
            <w:pPr>
              <w:numPr>
                <w:ilvl w:val="0"/>
                <w:numId w:val="2"/>
              </w:numPr>
              <w:spacing w:before="240" w:after="240"/>
              <w:ind w:left="0" w:hanging="2"/>
            </w:pPr>
            <w:r>
              <w:t>Students will depict characteristics of each biome within a sky island in the Sonoran Desert</w:t>
            </w:r>
          </w:p>
          <w:p w14:paraId="4E73AF23" w14:textId="77777777" w:rsidR="00824427" w:rsidRDefault="00970E25">
            <w:pPr>
              <w:numPr>
                <w:ilvl w:val="0"/>
                <w:numId w:val="2"/>
              </w:numPr>
              <w:spacing w:before="240" w:after="240"/>
              <w:ind w:left="0" w:hanging="2"/>
              <w:rPr>
                <w:i/>
              </w:rPr>
            </w:pPr>
            <w:r>
              <w:t>Students will demonstrate the important role that biodiversity plays in the Sonoran Desert.</w:t>
            </w:r>
          </w:p>
        </w:tc>
      </w:tr>
      <w:tr w:rsidR="00824427" w14:paraId="0D2CDD2F" w14:textId="77777777">
        <w:tc>
          <w:tcPr>
            <w:tcW w:w="2250" w:type="dxa"/>
            <w:tcBorders>
              <w:left w:val="single" w:sz="4" w:space="0" w:color="000000"/>
              <w:bottom w:val="single" w:sz="4" w:space="0" w:color="000000"/>
            </w:tcBorders>
            <w:vAlign w:val="center"/>
          </w:tcPr>
          <w:p w14:paraId="35CFEFC8" w14:textId="77777777" w:rsidR="00824427" w:rsidRDefault="00970E25">
            <w:pPr>
              <w:ind w:left="0" w:hanging="2"/>
              <w:rPr>
                <w:sz w:val="20"/>
                <w:szCs w:val="20"/>
              </w:rPr>
            </w:pPr>
            <w:r>
              <w:rPr>
                <w:b/>
                <w:sz w:val="20"/>
                <w:szCs w:val="20"/>
              </w:rPr>
              <w:t xml:space="preserve">Language Objective: </w:t>
            </w:r>
            <w:r>
              <w:rPr>
                <w:sz w:val="20"/>
                <w:szCs w:val="20"/>
              </w:rPr>
              <w:t>(Optional)</w:t>
            </w:r>
          </w:p>
        </w:tc>
        <w:tc>
          <w:tcPr>
            <w:tcW w:w="7110" w:type="dxa"/>
            <w:tcBorders>
              <w:left w:val="single" w:sz="4" w:space="0" w:color="000000"/>
              <w:bottom w:val="single" w:sz="4" w:space="0" w:color="000000"/>
              <w:right w:val="single" w:sz="4" w:space="0" w:color="000000"/>
            </w:tcBorders>
            <w:vAlign w:val="center"/>
          </w:tcPr>
          <w:p w14:paraId="052E8D26" w14:textId="77777777" w:rsidR="00824427" w:rsidRDefault="00824427">
            <w:pPr>
              <w:pBdr>
                <w:top w:val="nil"/>
                <w:left w:val="nil"/>
                <w:bottom w:val="nil"/>
                <w:right w:val="nil"/>
                <w:between w:val="nil"/>
              </w:pBdr>
              <w:spacing w:line="240" w:lineRule="auto"/>
              <w:ind w:left="0" w:hanging="2"/>
              <w:rPr>
                <w:color w:val="000000"/>
              </w:rPr>
            </w:pPr>
          </w:p>
          <w:p w14:paraId="65E994D6" w14:textId="77777777" w:rsidR="00824427" w:rsidRDefault="00970E25">
            <w:pPr>
              <w:pBdr>
                <w:top w:val="nil"/>
                <w:left w:val="nil"/>
                <w:bottom w:val="nil"/>
                <w:right w:val="nil"/>
                <w:between w:val="nil"/>
              </w:pBdr>
              <w:spacing w:line="240" w:lineRule="auto"/>
              <w:ind w:left="0" w:hanging="2"/>
              <w:rPr>
                <w:color w:val="000000"/>
              </w:rPr>
            </w:pPr>
            <w:r>
              <w:t>N/A</w:t>
            </w:r>
          </w:p>
          <w:p w14:paraId="4CFFD21F" w14:textId="77777777" w:rsidR="00824427" w:rsidRDefault="00824427">
            <w:pPr>
              <w:pBdr>
                <w:top w:val="nil"/>
                <w:left w:val="nil"/>
                <w:bottom w:val="nil"/>
                <w:right w:val="nil"/>
                <w:between w:val="nil"/>
              </w:pBdr>
              <w:spacing w:line="240" w:lineRule="auto"/>
              <w:ind w:left="0" w:hanging="2"/>
              <w:rPr>
                <w:color w:val="000000"/>
              </w:rPr>
            </w:pPr>
          </w:p>
        </w:tc>
      </w:tr>
      <w:tr w:rsidR="00824427" w:rsidRPr="009D1259" w14:paraId="688972C1" w14:textId="77777777">
        <w:tc>
          <w:tcPr>
            <w:tcW w:w="2250" w:type="dxa"/>
            <w:tcBorders>
              <w:top w:val="single" w:sz="4" w:space="0" w:color="000000"/>
              <w:left w:val="single" w:sz="4" w:space="0" w:color="000000"/>
              <w:bottom w:val="single" w:sz="4" w:space="0" w:color="000000"/>
              <w:right w:val="single" w:sz="4" w:space="0" w:color="000000"/>
            </w:tcBorders>
            <w:vAlign w:val="center"/>
          </w:tcPr>
          <w:p w14:paraId="0D2E1976" w14:textId="77777777" w:rsidR="00824427" w:rsidRDefault="00970E25">
            <w:pPr>
              <w:ind w:left="0" w:hanging="2"/>
              <w:rPr>
                <w:sz w:val="20"/>
                <w:szCs w:val="20"/>
              </w:rPr>
            </w:pPr>
            <w:r>
              <w:rPr>
                <w:b/>
                <w:sz w:val="20"/>
                <w:szCs w:val="20"/>
              </w:rPr>
              <w:t>Scientist of the Week:</w:t>
            </w:r>
          </w:p>
        </w:tc>
        <w:tc>
          <w:tcPr>
            <w:tcW w:w="7110" w:type="dxa"/>
            <w:tcBorders>
              <w:top w:val="single" w:sz="4" w:space="0" w:color="000000"/>
              <w:left w:val="single" w:sz="4" w:space="0" w:color="000000"/>
              <w:bottom w:val="single" w:sz="4" w:space="0" w:color="000000"/>
              <w:right w:val="single" w:sz="4" w:space="0" w:color="000000"/>
            </w:tcBorders>
            <w:vAlign w:val="center"/>
          </w:tcPr>
          <w:p w14:paraId="3C937EFC" w14:textId="77777777" w:rsidR="00824427" w:rsidRDefault="00970E25">
            <w:pPr>
              <w:pBdr>
                <w:top w:val="nil"/>
                <w:left w:val="nil"/>
                <w:bottom w:val="nil"/>
                <w:right w:val="nil"/>
                <w:between w:val="nil"/>
              </w:pBdr>
              <w:spacing w:line="240" w:lineRule="auto"/>
              <w:ind w:left="0" w:hanging="2"/>
            </w:pPr>
            <w:r>
              <w:t>Scientist of the Week: Mario J. Molina</w:t>
            </w:r>
          </w:p>
          <w:p w14:paraId="017B6F74" w14:textId="77777777" w:rsidR="00824427" w:rsidRDefault="00970E25">
            <w:pPr>
              <w:numPr>
                <w:ilvl w:val="0"/>
                <w:numId w:val="3"/>
              </w:numPr>
              <w:pBdr>
                <w:top w:val="nil"/>
                <w:left w:val="nil"/>
                <w:bottom w:val="nil"/>
                <w:right w:val="nil"/>
                <w:between w:val="nil"/>
              </w:pBdr>
              <w:spacing w:line="240" w:lineRule="auto"/>
              <w:ind w:left="0" w:hanging="2"/>
            </w:pPr>
            <w:r>
              <w:rPr>
                <w:noProof/>
              </w:rPr>
              <w:lastRenderedPageBreak/>
              <w:drawing>
                <wp:inline distT="114300" distB="114300" distL="114300" distR="114300" wp14:anchorId="5C448620" wp14:editId="4BDA71E2">
                  <wp:extent cx="3167063" cy="4219965"/>
                  <wp:effectExtent l="0" t="0" r="0" b="0"/>
                  <wp:docPr id="1030" name="image1.png"/>
                  <wp:cNvGraphicFramePr/>
                  <a:graphic xmlns:a="http://schemas.openxmlformats.org/drawingml/2006/main">
                    <a:graphicData uri="http://schemas.openxmlformats.org/drawingml/2006/picture">
                      <pic:pic xmlns:pic="http://schemas.openxmlformats.org/drawingml/2006/picture">
                        <pic:nvPicPr>
                          <pic:cNvPr id="0" name="image1.png"/>
                          <pic:cNvPicPr preferRelativeResize="0"/>
                        </pic:nvPicPr>
                        <pic:blipFill>
                          <a:blip r:embed="rId11"/>
                          <a:srcRect/>
                          <a:stretch>
                            <a:fillRect/>
                          </a:stretch>
                        </pic:blipFill>
                        <pic:spPr>
                          <a:xfrm>
                            <a:off x="0" y="0"/>
                            <a:ext cx="3167063" cy="4219965"/>
                          </a:xfrm>
                          <a:prstGeom prst="rect">
                            <a:avLst/>
                          </a:prstGeom>
                          <a:ln/>
                        </pic:spPr>
                      </pic:pic>
                    </a:graphicData>
                  </a:graphic>
                </wp:inline>
              </w:drawing>
            </w:r>
          </w:p>
          <w:p w14:paraId="62BA7FE3" w14:textId="77777777" w:rsidR="009976C4" w:rsidRDefault="009976C4" w:rsidP="009976C4">
            <w:pPr>
              <w:numPr>
                <w:ilvl w:val="0"/>
                <w:numId w:val="3"/>
              </w:numPr>
              <w:pBdr>
                <w:top w:val="nil"/>
                <w:left w:val="nil"/>
                <w:bottom w:val="nil"/>
                <w:right w:val="nil"/>
                <w:between w:val="nil"/>
              </w:pBdr>
              <w:spacing w:line="240" w:lineRule="auto"/>
              <w:ind w:leftChars="0" w:firstLineChars="0"/>
            </w:pPr>
            <w:proofErr w:type="spellStart"/>
            <w:r>
              <w:t>Químico</w:t>
            </w:r>
            <w:proofErr w:type="spellEnd"/>
            <w:r>
              <w:t xml:space="preserve"> Mexico-Americano </w:t>
            </w:r>
          </w:p>
          <w:p w14:paraId="27C915B0" w14:textId="77777777" w:rsidR="009976C4" w:rsidRPr="009976C4" w:rsidRDefault="009976C4" w:rsidP="009976C4">
            <w:pPr>
              <w:numPr>
                <w:ilvl w:val="0"/>
                <w:numId w:val="3"/>
              </w:numPr>
              <w:pBdr>
                <w:top w:val="nil"/>
                <w:left w:val="nil"/>
                <w:bottom w:val="nil"/>
                <w:right w:val="nil"/>
                <w:between w:val="nil"/>
              </w:pBdr>
              <w:spacing w:line="240" w:lineRule="auto"/>
              <w:ind w:leftChars="0" w:firstLineChars="0"/>
              <w:rPr>
                <w:lang w:val="es-US"/>
              </w:rPr>
            </w:pPr>
            <w:r w:rsidRPr="009976C4">
              <w:rPr>
                <w:lang w:val="es-US"/>
              </w:rPr>
              <w:t>Nació el 19 de Marzo de 1943 en la Ciudad de México.</w:t>
            </w:r>
          </w:p>
          <w:p w14:paraId="6851BBD4" w14:textId="77777777" w:rsidR="009976C4" w:rsidRPr="009976C4" w:rsidRDefault="009976C4" w:rsidP="009976C4">
            <w:pPr>
              <w:numPr>
                <w:ilvl w:val="0"/>
                <w:numId w:val="3"/>
              </w:numPr>
              <w:pBdr>
                <w:top w:val="nil"/>
                <w:left w:val="nil"/>
                <w:bottom w:val="nil"/>
                <w:right w:val="nil"/>
                <w:between w:val="nil"/>
              </w:pBdr>
              <w:spacing w:line="240" w:lineRule="auto"/>
              <w:ind w:leftChars="0" w:firstLineChars="0"/>
              <w:rPr>
                <w:lang w:val="es-US"/>
              </w:rPr>
            </w:pPr>
            <w:r w:rsidRPr="009976C4">
              <w:rPr>
                <w:lang w:val="es-US"/>
              </w:rPr>
              <w:t>En los años 70s, hizo una investigación sobre la destrucción de la capa de ozono por la liberación de gases industriales. Esto provocó una importante disminución de la emisión de gases al aire.</w:t>
            </w:r>
          </w:p>
          <w:p w14:paraId="0DCF6604" w14:textId="229FAB61" w:rsidR="00824427" w:rsidRPr="009976C4" w:rsidRDefault="009976C4" w:rsidP="009976C4">
            <w:pPr>
              <w:numPr>
                <w:ilvl w:val="0"/>
                <w:numId w:val="3"/>
              </w:numPr>
              <w:pBdr>
                <w:top w:val="nil"/>
                <w:left w:val="nil"/>
                <w:bottom w:val="nil"/>
                <w:right w:val="nil"/>
                <w:between w:val="nil"/>
              </w:pBdr>
              <w:spacing w:line="240" w:lineRule="auto"/>
              <w:ind w:leftChars="0" w:firstLineChars="0"/>
              <w:rPr>
                <w:lang w:val="es-US"/>
              </w:rPr>
            </w:pPr>
            <w:r w:rsidRPr="009976C4">
              <w:rPr>
                <w:lang w:val="es-US"/>
              </w:rPr>
              <w:t>Mario J. Molina estudió cómo la actividad humana puede provocar daños al medio ambiente que nos rodea.</w:t>
            </w:r>
          </w:p>
        </w:tc>
      </w:tr>
    </w:tbl>
    <w:p w14:paraId="7C044501" w14:textId="77777777" w:rsidR="00824427" w:rsidRPr="009976C4" w:rsidRDefault="00824427">
      <w:pPr>
        <w:ind w:left="0" w:hanging="2"/>
        <w:rPr>
          <w:sz w:val="20"/>
          <w:szCs w:val="20"/>
          <w:lang w:val="es-US"/>
        </w:rPr>
      </w:pPr>
    </w:p>
    <w:tbl>
      <w:tblPr>
        <w:tblStyle w:val="a6"/>
        <w:tblW w:w="9360" w:type="dxa"/>
        <w:tblInd w:w="55" w:type="dxa"/>
        <w:tblLayout w:type="fixed"/>
        <w:tblLook w:val="0000" w:firstRow="0" w:lastRow="0" w:firstColumn="0" w:lastColumn="0" w:noHBand="0" w:noVBand="0"/>
      </w:tblPr>
      <w:tblGrid>
        <w:gridCol w:w="1872"/>
        <w:gridCol w:w="1872"/>
        <w:gridCol w:w="1242"/>
        <w:gridCol w:w="630"/>
        <w:gridCol w:w="1872"/>
        <w:gridCol w:w="1872"/>
      </w:tblGrid>
      <w:tr w:rsidR="00824427" w14:paraId="1C9BB437" w14:textId="77777777">
        <w:tc>
          <w:tcPr>
            <w:tcW w:w="4986" w:type="dxa"/>
            <w:gridSpan w:val="3"/>
            <w:tcBorders>
              <w:top w:val="single" w:sz="4" w:space="0" w:color="000000"/>
              <w:left w:val="single" w:sz="4" w:space="0" w:color="000000"/>
              <w:bottom w:val="single" w:sz="4" w:space="0" w:color="000000"/>
            </w:tcBorders>
          </w:tcPr>
          <w:p w14:paraId="4AD830F9"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b/>
                <w:color w:val="000000"/>
                <w:sz w:val="20"/>
                <w:szCs w:val="20"/>
              </w:rPr>
              <w:t>Vocabulary</w:t>
            </w:r>
          </w:p>
        </w:tc>
        <w:tc>
          <w:tcPr>
            <w:tcW w:w="4374" w:type="dxa"/>
            <w:gridSpan w:val="3"/>
            <w:tcBorders>
              <w:top w:val="single" w:sz="4" w:space="0" w:color="000000"/>
              <w:left w:val="single" w:sz="4" w:space="0" w:color="000000"/>
              <w:bottom w:val="single" w:sz="4" w:space="0" w:color="000000"/>
              <w:right w:val="single" w:sz="4" w:space="0" w:color="000000"/>
            </w:tcBorders>
          </w:tcPr>
          <w:p w14:paraId="62DB92CD"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b/>
                <w:color w:val="000000"/>
                <w:sz w:val="20"/>
                <w:szCs w:val="20"/>
              </w:rPr>
              <w:t>Materials</w:t>
            </w:r>
          </w:p>
        </w:tc>
      </w:tr>
      <w:tr w:rsidR="00824427" w:rsidRPr="009D1259" w14:paraId="7D3CF364" w14:textId="77777777">
        <w:tc>
          <w:tcPr>
            <w:tcW w:w="4986" w:type="dxa"/>
            <w:gridSpan w:val="3"/>
            <w:tcBorders>
              <w:left w:val="single" w:sz="4" w:space="0" w:color="000000"/>
            </w:tcBorders>
          </w:tcPr>
          <w:p w14:paraId="1C5D717B" w14:textId="52E30A22" w:rsidR="00824427" w:rsidRPr="009976C4" w:rsidRDefault="00970E25" w:rsidP="009976C4">
            <w:pPr>
              <w:numPr>
                <w:ilvl w:val="0"/>
                <w:numId w:val="5"/>
              </w:numPr>
              <w:pBdr>
                <w:top w:val="nil"/>
                <w:left w:val="nil"/>
                <w:bottom w:val="nil"/>
                <w:right w:val="nil"/>
                <w:between w:val="nil"/>
              </w:pBdr>
              <w:ind w:left="0" w:hanging="2"/>
              <w:rPr>
                <w:i/>
                <w:sz w:val="20"/>
                <w:szCs w:val="20"/>
                <w:lang w:val="es-US"/>
              </w:rPr>
            </w:pPr>
            <w:r w:rsidRPr="009976C4">
              <w:rPr>
                <w:i/>
                <w:sz w:val="20"/>
                <w:szCs w:val="20"/>
                <w:lang w:val="es-US"/>
              </w:rPr>
              <w:t>Biom</w:t>
            </w:r>
            <w:r w:rsidR="009976C4" w:rsidRPr="009976C4">
              <w:rPr>
                <w:i/>
                <w:sz w:val="20"/>
                <w:szCs w:val="20"/>
                <w:lang w:val="es-US"/>
              </w:rPr>
              <w:t>a</w:t>
            </w:r>
            <w:r w:rsidRPr="009976C4">
              <w:rPr>
                <w:i/>
                <w:sz w:val="20"/>
                <w:szCs w:val="20"/>
                <w:lang w:val="es-US"/>
              </w:rPr>
              <w:t xml:space="preserve">: </w:t>
            </w:r>
            <w:r w:rsidR="009976C4" w:rsidRPr="009976C4">
              <w:rPr>
                <w:i/>
                <w:sz w:val="20"/>
                <w:szCs w:val="20"/>
                <w:lang w:val="es-ES"/>
              </w:rPr>
              <w:t>Un área del planeta que puede clasificarse según el tipo de plantas y animales que viven en esa área</w:t>
            </w:r>
          </w:p>
          <w:p w14:paraId="6A44B0E7" w14:textId="08136829" w:rsidR="009976C4" w:rsidRPr="009976C4" w:rsidRDefault="009976C4" w:rsidP="009976C4">
            <w:pPr>
              <w:numPr>
                <w:ilvl w:val="0"/>
                <w:numId w:val="5"/>
              </w:numPr>
              <w:pBdr>
                <w:top w:val="nil"/>
                <w:left w:val="nil"/>
                <w:bottom w:val="nil"/>
                <w:right w:val="nil"/>
                <w:between w:val="nil"/>
              </w:pBdr>
              <w:ind w:left="0" w:hanging="2"/>
              <w:rPr>
                <w:i/>
                <w:sz w:val="20"/>
                <w:szCs w:val="20"/>
                <w:lang w:val="es-US"/>
              </w:rPr>
            </w:pPr>
            <w:r w:rsidRPr="009976C4">
              <w:rPr>
                <w:i/>
                <w:sz w:val="20"/>
                <w:szCs w:val="20"/>
                <w:lang w:val="es-US"/>
              </w:rPr>
              <w:t>Islas del Cielo</w:t>
            </w:r>
            <w:r>
              <w:rPr>
                <w:i/>
                <w:sz w:val="20"/>
                <w:szCs w:val="20"/>
                <w:lang w:val="es-US"/>
              </w:rPr>
              <w:t xml:space="preserve">: </w:t>
            </w:r>
            <w:r w:rsidRPr="009976C4">
              <w:rPr>
                <w:i/>
                <w:sz w:val="20"/>
                <w:szCs w:val="20"/>
                <w:lang w:val="es-ES"/>
              </w:rPr>
              <w:t>Son montañas que están aisladas por tierras bajas con un clima totalmente diferente, lo cual tiene un impacto significativo sobre sus hábitats naturales</w:t>
            </w:r>
          </w:p>
          <w:p w14:paraId="47D74ACF" w14:textId="684378D7" w:rsidR="00824427" w:rsidRPr="009976C4" w:rsidRDefault="00824427">
            <w:pPr>
              <w:numPr>
                <w:ilvl w:val="0"/>
                <w:numId w:val="5"/>
              </w:numPr>
              <w:pBdr>
                <w:top w:val="nil"/>
                <w:left w:val="nil"/>
                <w:bottom w:val="nil"/>
                <w:right w:val="nil"/>
                <w:between w:val="nil"/>
              </w:pBdr>
              <w:spacing w:line="240" w:lineRule="auto"/>
              <w:ind w:left="0" w:hanging="2"/>
              <w:rPr>
                <w:i/>
                <w:sz w:val="20"/>
                <w:szCs w:val="20"/>
                <w:lang w:val="es-US"/>
              </w:rPr>
            </w:pPr>
          </w:p>
          <w:p w14:paraId="295DB9D9" w14:textId="77777777" w:rsidR="00824427" w:rsidRPr="009976C4" w:rsidRDefault="00824427">
            <w:pPr>
              <w:pBdr>
                <w:top w:val="nil"/>
                <w:left w:val="nil"/>
                <w:bottom w:val="nil"/>
                <w:right w:val="nil"/>
                <w:between w:val="nil"/>
              </w:pBdr>
              <w:spacing w:line="240" w:lineRule="auto"/>
              <w:ind w:left="0" w:hanging="2"/>
              <w:rPr>
                <w:i/>
                <w:sz w:val="20"/>
                <w:szCs w:val="20"/>
                <w:lang w:val="es-US"/>
              </w:rPr>
            </w:pPr>
          </w:p>
        </w:tc>
        <w:tc>
          <w:tcPr>
            <w:tcW w:w="4374" w:type="dxa"/>
            <w:gridSpan w:val="3"/>
            <w:tcBorders>
              <w:left w:val="single" w:sz="4" w:space="0" w:color="000000"/>
              <w:right w:val="single" w:sz="4" w:space="0" w:color="000000"/>
            </w:tcBorders>
          </w:tcPr>
          <w:p w14:paraId="0BAF7AB9" w14:textId="16A0794E" w:rsidR="00824427" w:rsidRPr="009D1259" w:rsidRDefault="00032CC5">
            <w:pPr>
              <w:ind w:left="0" w:hanging="2"/>
              <w:rPr>
                <w:i/>
                <w:sz w:val="20"/>
                <w:szCs w:val="20"/>
                <w:lang w:val="es-US"/>
              </w:rPr>
            </w:pPr>
            <w:hyperlink r:id="rId12">
              <w:r w:rsidR="009976C4" w:rsidRPr="009D1259">
                <w:rPr>
                  <w:color w:val="1155CC"/>
                  <w:sz w:val="20"/>
                  <w:szCs w:val="20"/>
                  <w:u w:val="single"/>
                  <w:lang w:val="es-US"/>
                </w:rPr>
                <w:t>Mapa</w:t>
              </w:r>
            </w:hyperlink>
            <w:r w:rsidR="009976C4" w:rsidRPr="009D1259">
              <w:rPr>
                <w:color w:val="1155CC"/>
                <w:sz w:val="20"/>
                <w:szCs w:val="20"/>
                <w:u w:val="single"/>
                <w:lang w:val="es-US"/>
              </w:rPr>
              <w:t>: Desierto Sonorense</w:t>
            </w:r>
          </w:p>
          <w:p w14:paraId="6603CA38" w14:textId="77777777" w:rsidR="00824427" w:rsidRPr="009D1259" w:rsidRDefault="00824427">
            <w:pPr>
              <w:ind w:left="0" w:hanging="2"/>
              <w:rPr>
                <w:i/>
                <w:sz w:val="20"/>
                <w:szCs w:val="20"/>
                <w:lang w:val="es-US"/>
              </w:rPr>
            </w:pPr>
          </w:p>
          <w:p w14:paraId="3A71BD55" w14:textId="44F5B618" w:rsidR="00824427" w:rsidRPr="009D1259" w:rsidRDefault="00032CC5" w:rsidP="002C3A4F">
            <w:pPr>
              <w:ind w:leftChars="0" w:left="0" w:firstLineChars="0" w:firstLine="0"/>
              <w:rPr>
                <w:i/>
                <w:sz w:val="20"/>
                <w:szCs w:val="20"/>
                <w:lang w:val="es-US"/>
              </w:rPr>
            </w:pPr>
            <w:hyperlink r:id="rId13">
              <w:proofErr w:type="spellStart"/>
              <w:r w:rsidR="002C3A4F" w:rsidRPr="009D1259">
                <w:rPr>
                  <w:i/>
                  <w:color w:val="1155CC"/>
                  <w:sz w:val="20"/>
                  <w:szCs w:val="20"/>
                  <w:u w:val="single"/>
                  <w:lang w:val="es-US"/>
                </w:rPr>
                <w:t>S</w:t>
              </w:r>
              <w:r w:rsidR="00970E25" w:rsidRPr="009D1259">
                <w:rPr>
                  <w:i/>
                  <w:color w:val="1155CC"/>
                  <w:sz w:val="20"/>
                  <w:szCs w:val="20"/>
                  <w:u w:val="single"/>
                  <w:lang w:val="es-US"/>
                </w:rPr>
                <w:t>lides</w:t>
              </w:r>
              <w:proofErr w:type="spellEnd"/>
            </w:hyperlink>
          </w:p>
          <w:p w14:paraId="01B05836" w14:textId="77777777" w:rsidR="00824427" w:rsidRPr="009D1259" w:rsidRDefault="00824427" w:rsidP="009976C4">
            <w:pPr>
              <w:ind w:leftChars="0" w:left="0" w:firstLineChars="0" w:firstLine="0"/>
              <w:rPr>
                <w:i/>
                <w:sz w:val="20"/>
                <w:szCs w:val="20"/>
                <w:lang w:val="es-US"/>
              </w:rPr>
            </w:pPr>
          </w:p>
          <w:p w14:paraId="1B5DEC3F" w14:textId="49D686D7" w:rsidR="009D1259" w:rsidRPr="009D1259" w:rsidRDefault="009D1259" w:rsidP="009976C4">
            <w:pPr>
              <w:ind w:leftChars="0" w:left="0" w:firstLineChars="0" w:firstLine="0"/>
              <w:rPr>
                <w:i/>
                <w:sz w:val="20"/>
                <w:szCs w:val="20"/>
                <w:lang w:val="es-US"/>
              </w:rPr>
            </w:pPr>
            <w:r>
              <w:rPr>
                <w:i/>
                <w:sz w:val="20"/>
                <w:szCs w:val="20"/>
                <w:lang w:val="es-US"/>
              </w:rPr>
              <w:t>G</w:t>
            </w:r>
            <w:r w:rsidRPr="009D1259">
              <w:rPr>
                <w:i/>
                <w:sz w:val="20"/>
                <w:szCs w:val="20"/>
                <w:lang w:val="es-US"/>
              </w:rPr>
              <w:t xml:space="preserve">uía de la </w:t>
            </w:r>
            <w:hyperlink r:id="rId14" w:history="1">
              <w:r w:rsidRPr="009D1259">
                <w:rPr>
                  <w:rStyle w:val="Hyperlink"/>
                  <w:i/>
                  <w:sz w:val="20"/>
                  <w:szCs w:val="20"/>
                  <w:lang w:val="es-US"/>
                </w:rPr>
                <w:t>L</w:t>
              </w:r>
              <w:r w:rsidRPr="009D1259">
                <w:rPr>
                  <w:rStyle w:val="Hyperlink"/>
                  <w:i/>
                  <w:sz w:val="20"/>
                  <w:szCs w:val="20"/>
                  <w:lang w:val="es-US"/>
                </w:rPr>
                <w:t>ección</w:t>
              </w:r>
            </w:hyperlink>
          </w:p>
        </w:tc>
      </w:tr>
      <w:tr w:rsidR="00824427" w:rsidRPr="009D1259" w14:paraId="6604D8EB" w14:textId="77777777">
        <w:trPr>
          <w:trHeight w:val="19"/>
        </w:trPr>
        <w:tc>
          <w:tcPr>
            <w:tcW w:w="4986" w:type="dxa"/>
            <w:gridSpan w:val="3"/>
            <w:tcBorders>
              <w:left w:val="single" w:sz="4" w:space="0" w:color="000000"/>
              <w:bottom w:val="single" w:sz="4" w:space="0" w:color="000000"/>
            </w:tcBorders>
          </w:tcPr>
          <w:p w14:paraId="2652409C" w14:textId="77777777" w:rsidR="00824427" w:rsidRPr="009D1259" w:rsidRDefault="00824427" w:rsidP="009976C4">
            <w:pPr>
              <w:pBdr>
                <w:top w:val="nil"/>
                <w:left w:val="nil"/>
                <w:bottom w:val="nil"/>
                <w:right w:val="nil"/>
                <w:between w:val="nil"/>
              </w:pBdr>
              <w:spacing w:line="240" w:lineRule="auto"/>
              <w:ind w:leftChars="0" w:left="0" w:firstLineChars="0" w:firstLine="0"/>
              <w:rPr>
                <w:color w:val="000000"/>
                <w:sz w:val="20"/>
                <w:szCs w:val="20"/>
                <w:highlight w:val="yellow"/>
                <w:lang w:val="es-US"/>
              </w:rPr>
            </w:pPr>
          </w:p>
        </w:tc>
        <w:tc>
          <w:tcPr>
            <w:tcW w:w="4374" w:type="dxa"/>
            <w:gridSpan w:val="3"/>
            <w:tcBorders>
              <w:left w:val="single" w:sz="4" w:space="0" w:color="000000"/>
              <w:bottom w:val="single" w:sz="4" w:space="0" w:color="000000"/>
              <w:right w:val="single" w:sz="4" w:space="0" w:color="000000"/>
            </w:tcBorders>
          </w:tcPr>
          <w:p w14:paraId="3C856F1F" w14:textId="77777777" w:rsidR="00824427" w:rsidRPr="009D1259" w:rsidRDefault="00824427" w:rsidP="009976C4">
            <w:pPr>
              <w:pBdr>
                <w:top w:val="nil"/>
                <w:left w:val="nil"/>
                <w:bottom w:val="nil"/>
                <w:right w:val="nil"/>
                <w:between w:val="nil"/>
              </w:pBdr>
              <w:spacing w:line="240" w:lineRule="auto"/>
              <w:ind w:leftChars="0" w:left="0" w:firstLineChars="0" w:firstLine="0"/>
              <w:rPr>
                <w:color w:val="000000"/>
                <w:sz w:val="20"/>
                <w:szCs w:val="20"/>
                <w:lang w:val="es-US"/>
              </w:rPr>
            </w:pPr>
          </w:p>
        </w:tc>
      </w:tr>
      <w:tr w:rsidR="00824427" w14:paraId="75285956" w14:textId="77777777">
        <w:tc>
          <w:tcPr>
            <w:tcW w:w="9360" w:type="dxa"/>
            <w:gridSpan w:val="6"/>
            <w:tcBorders>
              <w:left w:val="single" w:sz="4" w:space="0" w:color="000000"/>
              <w:bottom w:val="single" w:sz="4" w:space="0" w:color="000000"/>
              <w:right w:val="single" w:sz="4" w:space="0" w:color="000000"/>
            </w:tcBorders>
          </w:tcPr>
          <w:p w14:paraId="63029559" w14:textId="77777777" w:rsidR="00824427" w:rsidRDefault="00970E25">
            <w:pPr>
              <w:pBdr>
                <w:top w:val="nil"/>
                <w:left w:val="nil"/>
                <w:bottom w:val="nil"/>
                <w:right w:val="nil"/>
                <w:between w:val="nil"/>
              </w:pBdr>
              <w:spacing w:line="240" w:lineRule="auto"/>
              <w:ind w:left="0" w:hanging="2"/>
              <w:rPr>
                <w:color w:val="000000"/>
                <w:sz w:val="20"/>
                <w:szCs w:val="20"/>
              </w:rPr>
            </w:pPr>
            <w:r>
              <w:rPr>
                <w:b/>
                <w:color w:val="000000"/>
                <w:sz w:val="20"/>
                <w:szCs w:val="20"/>
              </w:rPr>
              <w:lastRenderedPageBreak/>
              <w:t>Seasonality:</w:t>
            </w:r>
            <w:r>
              <w:rPr>
                <w:color w:val="000000"/>
                <w:sz w:val="20"/>
                <w:szCs w:val="20"/>
              </w:rPr>
              <w:t xml:space="preserve"> </w:t>
            </w:r>
            <w:r>
              <w:rPr>
                <w:sz w:val="20"/>
                <w:szCs w:val="20"/>
              </w:rPr>
              <w:t>No specific seasonality is required</w:t>
            </w:r>
          </w:p>
        </w:tc>
      </w:tr>
      <w:tr w:rsidR="00824427" w14:paraId="1F40D8C5" w14:textId="77777777">
        <w:trPr>
          <w:trHeight w:val="773"/>
        </w:trPr>
        <w:tc>
          <w:tcPr>
            <w:tcW w:w="1872" w:type="dxa"/>
            <w:tcBorders>
              <w:left w:val="single" w:sz="4" w:space="0" w:color="000000"/>
              <w:bottom w:val="single" w:sz="4" w:space="0" w:color="000000"/>
              <w:right w:val="single" w:sz="4" w:space="0" w:color="000000"/>
            </w:tcBorders>
            <w:vAlign w:val="center"/>
          </w:tcPr>
          <w:p w14:paraId="27F82890"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i/>
                <w:color w:val="000000"/>
                <w:sz w:val="20"/>
                <w:szCs w:val="20"/>
              </w:rPr>
              <w:t>Monsoons</w:t>
            </w:r>
          </w:p>
          <w:p w14:paraId="7638DA93"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color w:val="000000"/>
                <w:sz w:val="20"/>
                <w:szCs w:val="20"/>
              </w:rPr>
              <w:t>July-Sept.</w:t>
            </w:r>
          </w:p>
        </w:tc>
        <w:tc>
          <w:tcPr>
            <w:tcW w:w="1872" w:type="dxa"/>
            <w:tcBorders>
              <w:left w:val="single" w:sz="4" w:space="0" w:color="000000"/>
              <w:bottom w:val="single" w:sz="4" w:space="0" w:color="000000"/>
              <w:right w:val="single" w:sz="4" w:space="0" w:color="000000"/>
            </w:tcBorders>
            <w:vAlign w:val="center"/>
          </w:tcPr>
          <w:p w14:paraId="7E26376E"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i/>
                <w:color w:val="000000"/>
                <w:sz w:val="20"/>
                <w:szCs w:val="20"/>
              </w:rPr>
              <w:t>Autumn</w:t>
            </w:r>
          </w:p>
          <w:p w14:paraId="1B2964E2"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color w:val="000000"/>
                <w:sz w:val="20"/>
                <w:szCs w:val="20"/>
              </w:rPr>
              <w:t>Oct.-Nov.</w:t>
            </w:r>
          </w:p>
        </w:tc>
        <w:tc>
          <w:tcPr>
            <w:tcW w:w="1872" w:type="dxa"/>
            <w:gridSpan w:val="2"/>
            <w:tcBorders>
              <w:left w:val="single" w:sz="4" w:space="0" w:color="000000"/>
              <w:bottom w:val="single" w:sz="4" w:space="0" w:color="000000"/>
              <w:right w:val="single" w:sz="4" w:space="0" w:color="000000"/>
            </w:tcBorders>
            <w:vAlign w:val="center"/>
          </w:tcPr>
          <w:p w14:paraId="1E0FF790"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i/>
                <w:color w:val="000000"/>
                <w:sz w:val="20"/>
                <w:szCs w:val="20"/>
              </w:rPr>
              <w:t>Winter</w:t>
            </w:r>
          </w:p>
          <w:p w14:paraId="65991166"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color w:val="000000"/>
                <w:sz w:val="20"/>
                <w:szCs w:val="20"/>
              </w:rPr>
              <w:t>Dec.- Feb.</w:t>
            </w:r>
          </w:p>
        </w:tc>
        <w:tc>
          <w:tcPr>
            <w:tcW w:w="1872" w:type="dxa"/>
            <w:tcBorders>
              <w:left w:val="single" w:sz="4" w:space="0" w:color="000000"/>
              <w:bottom w:val="single" w:sz="4" w:space="0" w:color="000000"/>
              <w:right w:val="single" w:sz="4" w:space="0" w:color="000000"/>
            </w:tcBorders>
            <w:vAlign w:val="center"/>
          </w:tcPr>
          <w:p w14:paraId="3C3D57D6"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i/>
                <w:color w:val="000000"/>
                <w:sz w:val="20"/>
                <w:szCs w:val="20"/>
              </w:rPr>
              <w:t>Spring</w:t>
            </w:r>
          </w:p>
          <w:p w14:paraId="185F8828" w14:textId="77777777" w:rsidR="00824427" w:rsidRDefault="00970E25">
            <w:pPr>
              <w:pBdr>
                <w:top w:val="nil"/>
                <w:left w:val="nil"/>
                <w:bottom w:val="nil"/>
                <w:right w:val="nil"/>
                <w:between w:val="nil"/>
              </w:pBdr>
              <w:spacing w:line="240" w:lineRule="auto"/>
              <w:ind w:left="0" w:hanging="2"/>
              <w:jc w:val="center"/>
              <w:rPr>
                <w:color w:val="000000"/>
                <w:sz w:val="20"/>
                <w:szCs w:val="20"/>
              </w:rPr>
            </w:pPr>
            <w:r>
              <w:rPr>
                <w:color w:val="000000"/>
                <w:sz w:val="20"/>
                <w:szCs w:val="20"/>
              </w:rPr>
              <w:t>Mar.-Apr.</w:t>
            </w:r>
          </w:p>
        </w:tc>
        <w:tc>
          <w:tcPr>
            <w:tcW w:w="1872" w:type="dxa"/>
            <w:tcBorders>
              <w:left w:val="single" w:sz="4" w:space="0" w:color="000000"/>
              <w:bottom w:val="single" w:sz="4" w:space="0" w:color="000000"/>
              <w:right w:val="single" w:sz="4" w:space="0" w:color="000000"/>
            </w:tcBorders>
            <w:vAlign w:val="center"/>
          </w:tcPr>
          <w:p w14:paraId="23F73116" w14:textId="77777777" w:rsidR="00824427" w:rsidRDefault="00970E25">
            <w:pPr>
              <w:ind w:left="0" w:hanging="2"/>
              <w:jc w:val="center"/>
              <w:rPr>
                <w:sz w:val="20"/>
                <w:szCs w:val="20"/>
              </w:rPr>
            </w:pPr>
            <w:r>
              <w:rPr>
                <w:i/>
                <w:sz w:val="20"/>
                <w:szCs w:val="20"/>
              </w:rPr>
              <w:t>Dry Summer</w:t>
            </w:r>
          </w:p>
          <w:p w14:paraId="5D22E891" w14:textId="77777777" w:rsidR="00824427" w:rsidRDefault="00970E25">
            <w:pPr>
              <w:ind w:left="0" w:hanging="2"/>
              <w:jc w:val="center"/>
              <w:rPr>
                <w:sz w:val="20"/>
                <w:szCs w:val="20"/>
              </w:rPr>
            </w:pPr>
            <w:r>
              <w:rPr>
                <w:sz w:val="20"/>
                <w:szCs w:val="20"/>
              </w:rPr>
              <w:t>May-June</w:t>
            </w:r>
          </w:p>
        </w:tc>
      </w:tr>
      <w:tr w:rsidR="00824427" w:rsidRPr="009D1259" w14:paraId="22DA496A" w14:textId="77777777">
        <w:tc>
          <w:tcPr>
            <w:tcW w:w="9360" w:type="dxa"/>
            <w:gridSpan w:val="6"/>
            <w:tcBorders>
              <w:left w:val="single" w:sz="4" w:space="0" w:color="000000"/>
              <w:bottom w:val="single" w:sz="4" w:space="0" w:color="000000"/>
              <w:right w:val="single" w:sz="4" w:space="0" w:color="000000"/>
            </w:tcBorders>
          </w:tcPr>
          <w:p w14:paraId="15C8CC18" w14:textId="77777777" w:rsidR="00824427" w:rsidRDefault="00970E25">
            <w:pPr>
              <w:ind w:left="0" w:hanging="2"/>
              <w:rPr>
                <w:sz w:val="20"/>
                <w:szCs w:val="20"/>
              </w:rPr>
            </w:pPr>
            <w:r>
              <w:rPr>
                <w:b/>
                <w:sz w:val="20"/>
                <w:szCs w:val="20"/>
              </w:rPr>
              <w:t xml:space="preserve">Guiding Questions: </w:t>
            </w:r>
          </w:p>
          <w:p w14:paraId="534A75FB" w14:textId="77777777" w:rsidR="00824427" w:rsidRDefault="00824427">
            <w:pPr>
              <w:ind w:left="0" w:hanging="2"/>
              <w:rPr>
                <w:sz w:val="20"/>
                <w:szCs w:val="20"/>
              </w:rPr>
            </w:pPr>
          </w:p>
          <w:p w14:paraId="5D08F1C2" w14:textId="77777777" w:rsidR="009976C4" w:rsidRDefault="009976C4" w:rsidP="009976C4">
            <w:pPr>
              <w:widowControl/>
              <w:numPr>
                <w:ilvl w:val="0"/>
                <w:numId w:val="1"/>
              </w:numPr>
              <w:ind w:left="0" w:hanging="2"/>
              <w:rPr>
                <w:rFonts w:ascii="Calibri" w:eastAsia="Calibri" w:hAnsi="Calibri" w:cs="Calibri"/>
                <w:sz w:val="22"/>
                <w:szCs w:val="22"/>
                <w:lang w:val="es-US"/>
              </w:rPr>
            </w:pPr>
            <w:r w:rsidRPr="009976C4">
              <w:rPr>
                <w:rFonts w:ascii="Calibri" w:eastAsia="Calibri" w:hAnsi="Calibri" w:cs="Calibri"/>
                <w:sz w:val="22"/>
                <w:szCs w:val="22"/>
                <w:lang w:val="es-US"/>
              </w:rPr>
              <w:t>¿</w:t>
            </w:r>
            <w:proofErr w:type="spellStart"/>
            <w:r w:rsidRPr="009976C4">
              <w:rPr>
                <w:rFonts w:ascii="Calibri" w:eastAsia="Calibri" w:hAnsi="Calibri" w:cs="Calibri"/>
                <w:sz w:val="22"/>
                <w:szCs w:val="22"/>
                <w:lang w:val="es-US"/>
              </w:rPr>
              <w:t>Que</w:t>
            </w:r>
            <w:proofErr w:type="spellEnd"/>
            <w:r w:rsidRPr="009976C4">
              <w:rPr>
                <w:rFonts w:ascii="Calibri" w:eastAsia="Calibri" w:hAnsi="Calibri" w:cs="Calibri"/>
                <w:sz w:val="22"/>
                <w:szCs w:val="22"/>
                <w:lang w:val="es-US"/>
              </w:rPr>
              <w:t xml:space="preserve"> es una isla del cielo?</w:t>
            </w:r>
            <w:r w:rsidR="00970E25" w:rsidRPr="009976C4">
              <w:rPr>
                <w:rFonts w:ascii="Calibri" w:eastAsia="Calibri" w:hAnsi="Calibri" w:cs="Calibri"/>
                <w:sz w:val="22"/>
                <w:szCs w:val="22"/>
                <w:lang w:val="es-US"/>
              </w:rPr>
              <w:t xml:space="preserve"> </w:t>
            </w:r>
          </w:p>
          <w:p w14:paraId="3017F9E3" w14:textId="74C5850D" w:rsidR="00824427" w:rsidRPr="009976C4" w:rsidRDefault="009976C4" w:rsidP="009976C4">
            <w:pPr>
              <w:widowControl/>
              <w:numPr>
                <w:ilvl w:val="0"/>
                <w:numId w:val="1"/>
              </w:numPr>
              <w:ind w:left="0" w:hanging="2"/>
              <w:rPr>
                <w:rFonts w:ascii="Calibri" w:eastAsia="Calibri" w:hAnsi="Calibri" w:cs="Calibri"/>
                <w:sz w:val="22"/>
                <w:szCs w:val="22"/>
                <w:lang w:val="es-US"/>
              </w:rPr>
            </w:pPr>
            <w:r w:rsidRPr="009976C4">
              <w:rPr>
                <w:rFonts w:ascii="Calibri" w:eastAsia="Calibri" w:hAnsi="Calibri" w:cs="Calibri"/>
                <w:sz w:val="22"/>
                <w:szCs w:val="22"/>
                <w:lang w:val="es-US"/>
              </w:rPr>
              <w:t xml:space="preserve">¿Qué tipos de biomas se encuentran en el </w:t>
            </w:r>
            <w:r>
              <w:rPr>
                <w:rFonts w:ascii="Calibri" w:eastAsia="Calibri" w:hAnsi="Calibri" w:cs="Calibri"/>
                <w:sz w:val="22"/>
                <w:szCs w:val="22"/>
                <w:lang w:val="es-US"/>
              </w:rPr>
              <w:t>D</w:t>
            </w:r>
            <w:r w:rsidRPr="009976C4">
              <w:rPr>
                <w:rFonts w:ascii="Calibri" w:eastAsia="Calibri" w:hAnsi="Calibri" w:cs="Calibri"/>
                <w:sz w:val="22"/>
                <w:szCs w:val="22"/>
                <w:lang w:val="es-US"/>
              </w:rPr>
              <w:t>esierto Sonor</w:t>
            </w:r>
            <w:r>
              <w:rPr>
                <w:rFonts w:ascii="Calibri" w:eastAsia="Calibri" w:hAnsi="Calibri" w:cs="Calibri"/>
                <w:sz w:val="22"/>
                <w:szCs w:val="22"/>
                <w:lang w:val="es-US"/>
              </w:rPr>
              <w:t>ense</w:t>
            </w:r>
            <w:r w:rsidRPr="009976C4">
              <w:rPr>
                <w:rFonts w:ascii="Calibri" w:eastAsia="Calibri" w:hAnsi="Calibri" w:cs="Calibri"/>
                <w:sz w:val="22"/>
                <w:szCs w:val="22"/>
                <w:lang w:val="es-US"/>
              </w:rPr>
              <w:t>?</w:t>
            </w:r>
          </w:p>
        </w:tc>
      </w:tr>
    </w:tbl>
    <w:p w14:paraId="2B3F3A15" w14:textId="77777777" w:rsidR="00824427" w:rsidRPr="009976C4" w:rsidRDefault="00824427">
      <w:pPr>
        <w:ind w:left="0" w:hanging="2"/>
        <w:rPr>
          <w:sz w:val="20"/>
          <w:szCs w:val="20"/>
          <w:lang w:val="es-US"/>
        </w:rPr>
      </w:pPr>
    </w:p>
    <w:tbl>
      <w:tblPr>
        <w:tblStyle w:val="a7"/>
        <w:tblW w:w="9360" w:type="dxa"/>
        <w:tblBorders>
          <w:top w:val="single" w:sz="8" w:space="0" w:color="000000"/>
          <w:left w:val="single" w:sz="8" w:space="0" w:color="000000"/>
          <w:bottom w:val="single" w:sz="8" w:space="0" w:color="000000"/>
          <w:right w:val="single" w:sz="8" w:space="0" w:color="000000"/>
          <w:insideH w:val="single" w:sz="8" w:space="0" w:color="000000"/>
          <w:insideV w:val="single" w:sz="8" w:space="0" w:color="000000"/>
        </w:tblBorders>
        <w:tblLayout w:type="fixed"/>
        <w:tblLook w:val="0600" w:firstRow="0" w:lastRow="0" w:firstColumn="0" w:lastColumn="0" w:noHBand="1" w:noVBand="1"/>
      </w:tblPr>
      <w:tblGrid>
        <w:gridCol w:w="3120"/>
        <w:gridCol w:w="3120"/>
        <w:gridCol w:w="3120"/>
      </w:tblGrid>
      <w:tr w:rsidR="00824427" w14:paraId="0EF1DC92" w14:textId="77777777">
        <w:tc>
          <w:tcPr>
            <w:tcW w:w="3120" w:type="dxa"/>
            <w:shd w:val="clear" w:color="auto" w:fill="auto"/>
            <w:tcMar>
              <w:top w:w="100" w:type="dxa"/>
              <w:left w:w="100" w:type="dxa"/>
              <w:bottom w:w="100" w:type="dxa"/>
              <w:right w:w="100" w:type="dxa"/>
            </w:tcMar>
          </w:tcPr>
          <w:p w14:paraId="33A3F18D" w14:textId="77777777" w:rsidR="00824427" w:rsidRDefault="00970E25">
            <w:pPr>
              <w:ind w:left="0" w:hanging="2"/>
              <w:jc w:val="center"/>
              <w:rPr>
                <w:b/>
                <w:sz w:val="20"/>
                <w:szCs w:val="20"/>
                <w:highlight w:val="white"/>
              </w:rPr>
            </w:pPr>
            <w:r>
              <w:rPr>
                <w:b/>
                <w:sz w:val="20"/>
                <w:szCs w:val="20"/>
                <w:highlight w:val="white"/>
              </w:rPr>
              <w:t>5E Steps</w:t>
            </w:r>
          </w:p>
        </w:tc>
        <w:tc>
          <w:tcPr>
            <w:tcW w:w="3120" w:type="dxa"/>
            <w:shd w:val="clear" w:color="auto" w:fill="auto"/>
            <w:tcMar>
              <w:top w:w="100" w:type="dxa"/>
              <w:left w:w="100" w:type="dxa"/>
              <w:bottom w:w="100" w:type="dxa"/>
              <w:right w:w="100" w:type="dxa"/>
            </w:tcMar>
          </w:tcPr>
          <w:p w14:paraId="3376715C" w14:textId="77777777" w:rsidR="00824427" w:rsidRDefault="00970E25">
            <w:pPr>
              <w:pBdr>
                <w:top w:val="nil"/>
                <w:left w:val="nil"/>
                <w:bottom w:val="nil"/>
                <w:right w:val="nil"/>
                <w:between w:val="nil"/>
              </w:pBdr>
              <w:spacing w:line="240" w:lineRule="auto"/>
              <w:ind w:left="0" w:hanging="2"/>
              <w:jc w:val="center"/>
              <w:rPr>
                <w:b/>
                <w:sz w:val="20"/>
                <w:szCs w:val="20"/>
                <w:highlight w:val="white"/>
              </w:rPr>
            </w:pPr>
            <w:r>
              <w:rPr>
                <w:b/>
                <w:sz w:val="20"/>
                <w:szCs w:val="20"/>
                <w:highlight w:val="white"/>
              </w:rPr>
              <w:t xml:space="preserve">Teacher Strategies </w:t>
            </w:r>
          </w:p>
        </w:tc>
        <w:tc>
          <w:tcPr>
            <w:tcW w:w="3120" w:type="dxa"/>
            <w:shd w:val="clear" w:color="auto" w:fill="auto"/>
            <w:tcMar>
              <w:top w:w="100" w:type="dxa"/>
              <w:left w:w="100" w:type="dxa"/>
              <w:bottom w:w="100" w:type="dxa"/>
              <w:right w:w="100" w:type="dxa"/>
            </w:tcMar>
          </w:tcPr>
          <w:p w14:paraId="61E7A6AB" w14:textId="77777777" w:rsidR="00824427" w:rsidRDefault="00970E25">
            <w:pPr>
              <w:pBdr>
                <w:top w:val="nil"/>
                <w:left w:val="nil"/>
                <w:bottom w:val="nil"/>
                <w:right w:val="nil"/>
                <w:between w:val="nil"/>
              </w:pBdr>
              <w:spacing w:line="240" w:lineRule="auto"/>
              <w:ind w:left="0" w:hanging="2"/>
              <w:jc w:val="center"/>
              <w:rPr>
                <w:b/>
                <w:sz w:val="20"/>
                <w:szCs w:val="20"/>
                <w:highlight w:val="white"/>
              </w:rPr>
            </w:pPr>
            <w:r>
              <w:rPr>
                <w:b/>
                <w:sz w:val="20"/>
                <w:szCs w:val="20"/>
                <w:highlight w:val="white"/>
              </w:rPr>
              <w:t xml:space="preserve">Student Behavior </w:t>
            </w:r>
          </w:p>
        </w:tc>
      </w:tr>
      <w:tr w:rsidR="00824427" w:rsidRPr="009D1259" w14:paraId="4CD3B627" w14:textId="77777777">
        <w:tc>
          <w:tcPr>
            <w:tcW w:w="3120" w:type="dxa"/>
            <w:shd w:val="clear" w:color="auto" w:fill="auto"/>
            <w:tcMar>
              <w:top w:w="100" w:type="dxa"/>
              <w:left w:w="100" w:type="dxa"/>
              <w:bottom w:w="100" w:type="dxa"/>
              <w:right w:w="100" w:type="dxa"/>
            </w:tcMar>
          </w:tcPr>
          <w:p w14:paraId="6FA77679" w14:textId="77777777" w:rsidR="00824427" w:rsidRDefault="00970E25">
            <w:pPr>
              <w:ind w:left="0" w:hanging="2"/>
              <w:rPr>
                <w:sz w:val="20"/>
                <w:szCs w:val="20"/>
                <w:highlight w:val="white"/>
              </w:rPr>
            </w:pPr>
            <w:r>
              <w:rPr>
                <w:b/>
                <w:sz w:val="20"/>
                <w:szCs w:val="20"/>
                <w:highlight w:val="white"/>
              </w:rPr>
              <w:t>Engagement/Introductory Activity:</w:t>
            </w:r>
          </w:p>
          <w:p w14:paraId="0678EAF5" w14:textId="77777777" w:rsidR="00824427" w:rsidRDefault="00824427">
            <w:pPr>
              <w:ind w:left="0" w:hanging="2"/>
              <w:rPr>
                <w:sz w:val="20"/>
                <w:szCs w:val="20"/>
                <w:highlight w:val="white"/>
              </w:rPr>
            </w:pPr>
          </w:p>
        </w:tc>
        <w:tc>
          <w:tcPr>
            <w:tcW w:w="3120" w:type="dxa"/>
            <w:shd w:val="clear" w:color="auto" w:fill="auto"/>
            <w:tcMar>
              <w:top w:w="100" w:type="dxa"/>
              <w:left w:w="100" w:type="dxa"/>
              <w:bottom w:w="100" w:type="dxa"/>
              <w:right w:w="100" w:type="dxa"/>
            </w:tcMar>
          </w:tcPr>
          <w:p w14:paraId="155D5645" w14:textId="77777777" w:rsidR="009976C4" w:rsidRPr="009976C4" w:rsidRDefault="009976C4" w:rsidP="009976C4">
            <w:pPr>
              <w:ind w:left="0" w:hanging="2"/>
              <w:rPr>
                <w:sz w:val="20"/>
                <w:szCs w:val="20"/>
                <w:lang w:val="es-US"/>
              </w:rPr>
            </w:pPr>
            <w:r w:rsidRPr="009976C4">
              <w:rPr>
                <w:sz w:val="20"/>
                <w:szCs w:val="20"/>
                <w:lang w:val="es-US"/>
              </w:rPr>
              <w:t>Haga que los estudiantes escriban en el chat de Zoom lo que creen que vive en el desierto de Sonora. Diles que escriban su respuesta en el chat de zoom, ¡pero no la envíes todavía! Cuenta regresiva para una bomba Zoom.</w:t>
            </w:r>
          </w:p>
          <w:p w14:paraId="38C34AF1" w14:textId="77777777" w:rsidR="009976C4" w:rsidRPr="009976C4" w:rsidRDefault="009976C4" w:rsidP="009976C4">
            <w:pPr>
              <w:ind w:left="0" w:hanging="2"/>
              <w:rPr>
                <w:sz w:val="20"/>
                <w:szCs w:val="20"/>
                <w:lang w:val="es-US"/>
              </w:rPr>
            </w:pPr>
          </w:p>
          <w:p w14:paraId="371ECA08" w14:textId="77777777" w:rsidR="009976C4" w:rsidRPr="009976C4" w:rsidRDefault="009976C4" w:rsidP="009976C4">
            <w:pPr>
              <w:ind w:left="0" w:hanging="2"/>
              <w:rPr>
                <w:sz w:val="20"/>
                <w:szCs w:val="20"/>
                <w:lang w:val="es-US"/>
              </w:rPr>
            </w:pPr>
            <w:r w:rsidRPr="009976C4">
              <w:rPr>
                <w:sz w:val="20"/>
                <w:szCs w:val="20"/>
                <w:lang w:val="es-US"/>
              </w:rPr>
              <w:t>Presente la diapositiva con la pregunta:</w:t>
            </w:r>
          </w:p>
          <w:p w14:paraId="33395D83" w14:textId="77777777" w:rsidR="009976C4" w:rsidRPr="009976C4" w:rsidRDefault="009976C4" w:rsidP="009976C4">
            <w:pPr>
              <w:ind w:left="0" w:hanging="2"/>
              <w:rPr>
                <w:sz w:val="20"/>
                <w:szCs w:val="20"/>
                <w:lang w:val="es-US"/>
              </w:rPr>
            </w:pPr>
            <w:r w:rsidRPr="009976C4">
              <w:rPr>
                <w:sz w:val="20"/>
                <w:szCs w:val="20"/>
                <w:lang w:val="es-US"/>
              </w:rPr>
              <w:t>"¿Qué vive en el desierto de Sonora?"</w:t>
            </w:r>
          </w:p>
          <w:p w14:paraId="3AC544CE" w14:textId="77777777" w:rsidR="009976C4" w:rsidRPr="009976C4" w:rsidRDefault="009976C4" w:rsidP="009976C4">
            <w:pPr>
              <w:ind w:left="0" w:hanging="2"/>
              <w:rPr>
                <w:sz w:val="20"/>
                <w:szCs w:val="20"/>
                <w:lang w:val="es-US"/>
              </w:rPr>
            </w:pPr>
          </w:p>
          <w:p w14:paraId="4F21F08A" w14:textId="584E3BFF" w:rsidR="00824427" w:rsidRPr="009976C4" w:rsidRDefault="009976C4" w:rsidP="009976C4">
            <w:pPr>
              <w:ind w:left="0" w:hanging="2"/>
              <w:rPr>
                <w:sz w:val="20"/>
                <w:szCs w:val="20"/>
                <w:highlight w:val="white"/>
                <w:lang w:val="es-US"/>
              </w:rPr>
            </w:pPr>
            <w:r w:rsidRPr="009976C4">
              <w:rPr>
                <w:sz w:val="20"/>
                <w:szCs w:val="20"/>
                <w:lang w:val="es-US"/>
              </w:rPr>
              <w:t>Repase las respuestas de los estudiantes y hable sobre lo que creen que vive en el D</w:t>
            </w:r>
            <w:r>
              <w:rPr>
                <w:sz w:val="20"/>
                <w:szCs w:val="20"/>
                <w:lang w:val="es-US"/>
              </w:rPr>
              <w:t>e</w:t>
            </w:r>
            <w:r w:rsidRPr="009976C4">
              <w:rPr>
                <w:sz w:val="20"/>
                <w:szCs w:val="20"/>
                <w:lang w:val="es-US"/>
              </w:rPr>
              <w:t>sierto Sonor</w:t>
            </w:r>
            <w:r>
              <w:rPr>
                <w:sz w:val="20"/>
                <w:szCs w:val="20"/>
                <w:lang w:val="es-US"/>
              </w:rPr>
              <w:t>ense</w:t>
            </w:r>
            <w:r w:rsidRPr="009976C4">
              <w:rPr>
                <w:sz w:val="20"/>
                <w:szCs w:val="20"/>
                <w:lang w:val="es-US"/>
              </w:rPr>
              <w:t>.</w:t>
            </w:r>
          </w:p>
        </w:tc>
        <w:tc>
          <w:tcPr>
            <w:tcW w:w="3120" w:type="dxa"/>
            <w:shd w:val="clear" w:color="auto" w:fill="auto"/>
            <w:tcMar>
              <w:top w:w="100" w:type="dxa"/>
              <w:left w:w="100" w:type="dxa"/>
              <w:bottom w:w="100" w:type="dxa"/>
              <w:right w:w="100" w:type="dxa"/>
            </w:tcMar>
          </w:tcPr>
          <w:p w14:paraId="2ED56D6D" w14:textId="26BF870D" w:rsidR="00824427" w:rsidRPr="009976C4" w:rsidRDefault="009976C4">
            <w:pPr>
              <w:pBdr>
                <w:top w:val="nil"/>
                <w:left w:val="nil"/>
                <w:bottom w:val="nil"/>
                <w:right w:val="nil"/>
                <w:between w:val="nil"/>
              </w:pBdr>
              <w:spacing w:line="240" w:lineRule="auto"/>
              <w:ind w:left="0" w:hanging="2"/>
              <w:rPr>
                <w:sz w:val="20"/>
                <w:szCs w:val="20"/>
                <w:highlight w:val="white"/>
                <w:lang w:val="es-US"/>
              </w:rPr>
            </w:pPr>
            <w:r w:rsidRPr="009976C4">
              <w:rPr>
                <w:sz w:val="20"/>
                <w:szCs w:val="20"/>
                <w:lang w:val="es-US"/>
              </w:rPr>
              <w:t>Los estudiantes responderán preguntas a través de una bomba de zoom y participarán verbalmente en la conversación de lo que creen que vive en el desierto de Sonora.</w:t>
            </w:r>
          </w:p>
        </w:tc>
      </w:tr>
      <w:tr w:rsidR="00824427" w:rsidRPr="009D1259" w14:paraId="286779B5" w14:textId="77777777">
        <w:tc>
          <w:tcPr>
            <w:tcW w:w="3120" w:type="dxa"/>
            <w:shd w:val="clear" w:color="auto" w:fill="auto"/>
            <w:tcMar>
              <w:top w:w="100" w:type="dxa"/>
              <w:left w:w="100" w:type="dxa"/>
              <w:bottom w:w="100" w:type="dxa"/>
              <w:right w:w="100" w:type="dxa"/>
            </w:tcMar>
          </w:tcPr>
          <w:p w14:paraId="70FFE1EA" w14:textId="77777777" w:rsidR="00824427" w:rsidRDefault="00970E25">
            <w:pPr>
              <w:ind w:left="0" w:hanging="2"/>
              <w:rPr>
                <w:sz w:val="20"/>
                <w:szCs w:val="20"/>
                <w:highlight w:val="white"/>
              </w:rPr>
            </w:pPr>
            <w:r>
              <w:rPr>
                <w:b/>
                <w:sz w:val="20"/>
                <w:szCs w:val="20"/>
                <w:highlight w:val="white"/>
              </w:rPr>
              <w:t>Exploratory Activity:</w:t>
            </w:r>
          </w:p>
          <w:p w14:paraId="238AAF7E" w14:textId="77777777" w:rsidR="00824427" w:rsidRDefault="00824427">
            <w:pPr>
              <w:ind w:left="0" w:hanging="2"/>
              <w:rPr>
                <w:sz w:val="20"/>
                <w:szCs w:val="20"/>
                <w:highlight w:val="white"/>
              </w:rPr>
            </w:pPr>
          </w:p>
          <w:p w14:paraId="1A7B3464" w14:textId="77777777" w:rsidR="00824427" w:rsidRDefault="00824427">
            <w:pPr>
              <w:ind w:left="0" w:hanging="2"/>
              <w:rPr>
                <w:sz w:val="20"/>
                <w:szCs w:val="20"/>
                <w:highlight w:val="white"/>
              </w:rPr>
            </w:pPr>
          </w:p>
        </w:tc>
        <w:tc>
          <w:tcPr>
            <w:tcW w:w="3120" w:type="dxa"/>
            <w:shd w:val="clear" w:color="auto" w:fill="auto"/>
            <w:tcMar>
              <w:top w:w="100" w:type="dxa"/>
              <w:left w:w="100" w:type="dxa"/>
              <w:bottom w:w="100" w:type="dxa"/>
              <w:right w:w="100" w:type="dxa"/>
            </w:tcMar>
          </w:tcPr>
          <w:p w14:paraId="4AEA3974" w14:textId="77777777" w:rsidR="009976C4" w:rsidRPr="009976C4" w:rsidRDefault="009976C4" w:rsidP="009976C4">
            <w:pPr>
              <w:ind w:left="0" w:hanging="2"/>
              <w:rPr>
                <w:sz w:val="20"/>
                <w:szCs w:val="20"/>
                <w:lang w:val="es-US"/>
              </w:rPr>
            </w:pPr>
            <w:r w:rsidRPr="009976C4">
              <w:rPr>
                <w:sz w:val="20"/>
                <w:szCs w:val="20"/>
                <w:lang w:val="es-US"/>
              </w:rPr>
              <w:t>Proyecte una imagen del desierto de Sonora.</w:t>
            </w:r>
          </w:p>
          <w:p w14:paraId="16AAEC56" w14:textId="77777777" w:rsidR="009976C4" w:rsidRPr="009976C4" w:rsidRDefault="009976C4" w:rsidP="009976C4">
            <w:pPr>
              <w:ind w:left="0" w:hanging="2"/>
              <w:rPr>
                <w:sz w:val="20"/>
                <w:szCs w:val="20"/>
                <w:lang w:val="es-US"/>
              </w:rPr>
            </w:pPr>
          </w:p>
          <w:p w14:paraId="363966E0" w14:textId="77777777" w:rsidR="009976C4" w:rsidRPr="009976C4" w:rsidRDefault="009976C4" w:rsidP="009976C4">
            <w:pPr>
              <w:ind w:left="0" w:hanging="2"/>
              <w:rPr>
                <w:sz w:val="20"/>
                <w:szCs w:val="20"/>
                <w:lang w:val="es-US"/>
              </w:rPr>
            </w:pPr>
            <w:r w:rsidRPr="009976C4">
              <w:rPr>
                <w:sz w:val="20"/>
                <w:szCs w:val="20"/>
                <w:lang w:val="es-US"/>
              </w:rPr>
              <w:t>Pida a los estudiantes que describan verbalmente lo que ven.</w:t>
            </w:r>
          </w:p>
          <w:p w14:paraId="532C6BBA" w14:textId="77777777" w:rsidR="009976C4" w:rsidRPr="009976C4" w:rsidRDefault="009976C4" w:rsidP="009976C4">
            <w:pPr>
              <w:ind w:left="0" w:hanging="2"/>
              <w:rPr>
                <w:sz w:val="20"/>
                <w:szCs w:val="20"/>
                <w:lang w:val="es-US"/>
              </w:rPr>
            </w:pPr>
          </w:p>
          <w:p w14:paraId="6A2D9BEE" w14:textId="77777777" w:rsidR="009976C4" w:rsidRPr="009976C4" w:rsidRDefault="009976C4" w:rsidP="009976C4">
            <w:pPr>
              <w:ind w:left="0" w:hanging="2"/>
              <w:rPr>
                <w:sz w:val="20"/>
                <w:szCs w:val="20"/>
                <w:lang w:val="es-US"/>
              </w:rPr>
            </w:pPr>
            <w:r w:rsidRPr="009976C4">
              <w:rPr>
                <w:sz w:val="20"/>
                <w:szCs w:val="20"/>
                <w:lang w:val="es-US"/>
              </w:rPr>
              <w:t>Informe a los estudiantes que están viendo una región del mundo llamada Desierto de Sonora. Dígales que parte de este desierto se encuentra en Arizona y que Tucson es parte del Desierto de Sonora.</w:t>
            </w:r>
          </w:p>
          <w:p w14:paraId="72C3DFBC" w14:textId="77777777" w:rsidR="009976C4" w:rsidRPr="009976C4" w:rsidRDefault="009976C4" w:rsidP="009976C4">
            <w:pPr>
              <w:ind w:left="0" w:hanging="2"/>
              <w:rPr>
                <w:sz w:val="20"/>
                <w:szCs w:val="20"/>
                <w:lang w:val="es-US"/>
              </w:rPr>
            </w:pPr>
          </w:p>
          <w:p w14:paraId="5F6B2D2D" w14:textId="77777777" w:rsidR="009976C4" w:rsidRPr="009976C4" w:rsidRDefault="009976C4" w:rsidP="009976C4">
            <w:pPr>
              <w:ind w:left="0" w:hanging="2"/>
              <w:rPr>
                <w:sz w:val="20"/>
                <w:szCs w:val="20"/>
                <w:lang w:val="es-US"/>
              </w:rPr>
            </w:pPr>
            <w:r w:rsidRPr="009976C4">
              <w:rPr>
                <w:sz w:val="20"/>
                <w:szCs w:val="20"/>
                <w:lang w:val="es-US"/>
              </w:rPr>
              <w:t>Explique: "Así que aquí en Tucson, AZ, es un desierto afuera, y lo que eso significa es que hace mucho calor y está seco, como le mostraremos en un segundo.</w:t>
            </w:r>
          </w:p>
          <w:p w14:paraId="17FE60F2" w14:textId="2DB0F72F" w:rsidR="00824427" w:rsidRPr="009976C4" w:rsidRDefault="009976C4" w:rsidP="009976C4">
            <w:pPr>
              <w:ind w:left="0" w:hanging="2"/>
              <w:rPr>
                <w:sz w:val="20"/>
                <w:szCs w:val="20"/>
                <w:highlight w:val="white"/>
                <w:lang w:val="es-US"/>
              </w:rPr>
            </w:pPr>
            <w:r w:rsidRPr="009976C4">
              <w:rPr>
                <w:sz w:val="20"/>
                <w:szCs w:val="20"/>
                <w:lang w:val="es-US"/>
              </w:rPr>
              <w:t xml:space="preserve">También significa que hay un clima muy especial y formas muy </w:t>
            </w:r>
            <w:r w:rsidRPr="009976C4">
              <w:rPr>
                <w:sz w:val="20"/>
                <w:szCs w:val="20"/>
                <w:lang w:val="es-US"/>
              </w:rPr>
              <w:lastRenderedPageBreak/>
              <w:t>especiales en que funciona el clima para hacer las cosas diferentes a medida que asciendes.</w:t>
            </w:r>
          </w:p>
        </w:tc>
        <w:tc>
          <w:tcPr>
            <w:tcW w:w="3120" w:type="dxa"/>
            <w:shd w:val="clear" w:color="auto" w:fill="auto"/>
            <w:tcMar>
              <w:top w:w="100" w:type="dxa"/>
              <w:left w:w="100" w:type="dxa"/>
              <w:bottom w:w="100" w:type="dxa"/>
              <w:right w:w="100" w:type="dxa"/>
            </w:tcMar>
          </w:tcPr>
          <w:p w14:paraId="05765A01" w14:textId="3BB5ECB9" w:rsidR="00824427" w:rsidRPr="009976C4" w:rsidRDefault="009976C4">
            <w:pPr>
              <w:spacing w:before="240" w:after="240"/>
              <w:ind w:left="0" w:hanging="2"/>
              <w:rPr>
                <w:sz w:val="20"/>
                <w:szCs w:val="20"/>
                <w:highlight w:val="white"/>
                <w:lang w:val="es-US"/>
              </w:rPr>
            </w:pPr>
            <w:r w:rsidRPr="009976C4">
              <w:rPr>
                <w:sz w:val="20"/>
                <w:szCs w:val="20"/>
                <w:lang w:val="es-US"/>
              </w:rPr>
              <w:lastRenderedPageBreak/>
              <w:t>Los estudiantes describirán verbalmente lo que ven.</w:t>
            </w:r>
            <w:r w:rsidR="00970E25" w:rsidRPr="009976C4">
              <w:rPr>
                <w:sz w:val="20"/>
                <w:szCs w:val="20"/>
                <w:highlight w:val="white"/>
                <w:lang w:val="es-US"/>
              </w:rPr>
              <w:t xml:space="preserve"> </w:t>
            </w:r>
          </w:p>
        </w:tc>
      </w:tr>
      <w:tr w:rsidR="00824427" w:rsidRPr="009D1259" w14:paraId="3C4B4990" w14:textId="77777777">
        <w:tc>
          <w:tcPr>
            <w:tcW w:w="3120" w:type="dxa"/>
            <w:shd w:val="clear" w:color="auto" w:fill="auto"/>
            <w:tcMar>
              <w:top w:w="100" w:type="dxa"/>
              <w:left w:w="100" w:type="dxa"/>
              <w:bottom w:w="100" w:type="dxa"/>
              <w:right w:w="100" w:type="dxa"/>
            </w:tcMar>
          </w:tcPr>
          <w:p w14:paraId="24B4E813" w14:textId="77777777" w:rsidR="00824427" w:rsidRDefault="00970E25">
            <w:pPr>
              <w:ind w:left="0" w:hanging="2"/>
              <w:rPr>
                <w:sz w:val="20"/>
                <w:szCs w:val="20"/>
                <w:highlight w:val="white"/>
              </w:rPr>
            </w:pPr>
            <w:r>
              <w:rPr>
                <w:b/>
                <w:sz w:val="20"/>
                <w:szCs w:val="20"/>
                <w:highlight w:val="white"/>
              </w:rPr>
              <w:t xml:space="preserve">Explain: </w:t>
            </w:r>
          </w:p>
          <w:p w14:paraId="4B37FA24" w14:textId="77777777" w:rsidR="00824427" w:rsidRDefault="00824427">
            <w:pPr>
              <w:ind w:left="0" w:hanging="2"/>
              <w:rPr>
                <w:sz w:val="20"/>
                <w:szCs w:val="20"/>
                <w:highlight w:val="white"/>
              </w:rPr>
            </w:pPr>
          </w:p>
          <w:p w14:paraId="3D841DBB" w14:textId="77777777" w:rsidR="00824427" w:rsidRDefault="00824427">
            <w:pPr>
              <w:ind w:left="0" w:hanging="2"/>
              <w:rPr>
                <w:sz w:val="20"/>
                <w:szCs w:val="20"/>
                <w:highlight w:val="white"/>
              </w:rPr>
            </w:pPr>
          </w:p>
          <w:p w14:paraId="107562EE" w14:textId="77777777" w:rsidR="00824427" w:rsidRDefault="00824427">
            <w:pPr>
              <w:ind w:left="0" w:hanging="2"/>
              <w:rPr>
                <w:sz w:val="20"/>
                <w:szCs w:val="20"/>
                <w:highlight w:val="white"/>
              </w:rPr>
            </w:pPr>
          </w:p>
          <w:p w14:paraId="02610FB1" w14:textId="77777777" w:rsidR="00824427" w:rsidRDefault="00824427">
            <w:pPr>
              <w:ind w:left="0" w:hanging="2"/>
              <w:rPr>
                <w:sz w:val="20"/>
                <w:szCs w:val="20"/>
                <w:highlight w:val="white"/>
              </w:rPr>
            </w:pPr>
          </w:p>
          <w:p w14:paraId="60A3BADD" w14:textId="77777777" w:rsidR="00824427" w:rsidRDefault="00824427">
            <w:pPr>
              <w:ind w:left="0" w:hanging="2"/>
              <w:rPr>
                <w:sz w:val="20"/>
                <w:szCs w:val="20"/>
                <w:highlight w:val="white"/>
              </w:rPr>
            </w:pPr>
          </w:p>
        </w:tc>
        <w:tc>
          <w:tcPr>
            <w:tcW w:w="3120" w:type="dxa"/>
            <w:shd w:val="clear" w:color="auto" w:fill="auto"/>
            <w:tcMar>
              <w:top w:w="100" w:type="dxa"/>
              <w:left w:w="100" w:type="dxa"/>
              <w:bottom w:w="100" w:type="dxa"/>
              <w:right w:w="100" w:type="dxa"/>
            </w:tcMar>
          </w:tcPr>
          <w:p w14:paraId="044487A8" w14:textId="302680BD" w:rsidR="00824427" w:rsidRPr="009211BD" w:rsidRDefault="00032CC5">
            <w:pPr>
              <w:ind w:left="0" w:hanging="2"/>
              <w:rPr>
                <w:sz w:val="20"/>
                <w:szCs w:val="20"/>
                <w:highlight w:val="white"/>
                <w:lang w:val="es-US"/>
              </w:rPr>
            </w:pPr>
            <w:hyperlink r:id="rId15">
              <w:r w:rsidR="009211BD">
                <w:rPr>
                  <w:color w:val="1155CC"/>
                  <w:sz w:val="20"/>
                  <w:szCs w:val="20"/>
                  <w:highlight w:val="white"/>
                  <w:u w:val="single"/>
                  <w:lang w:val="es-US"/>
                </w:rPr>
                <w:t>Mapa</w:t>
              </w:r>
            </w:hyperlink>
            <w:r w:rsidR="009211BD" w:rsidRPr="009D1259">
              <w:rPr>
                <w:color w:val="1155CC"/>
                <w:sz w:val="20"/>
                <w:szCs w:val="20"/>
                <w:highlight w:val="white"/>
                <w:u w:val="single"/>
                <w:lang w:val="es-US"/>
              </w:rPr>
              <w:t xml:space="preserve"> del </w:t>
            </w:r>
            <w:proofErr w:type="spellStart"/>
            <w:r w:rsidR="009211BD" w:rsidRPr="009D1259">
              <w:rPr>
                <w:color w:val="1155CC"/>
                <w:sz w:val="20"/>
                <w:szCs w:val="20"/>
                <w:highlight w:val="white"/>
                <w:u w:val="single"/>
                <w:lang w:val="es-US"/>
              </w:rPr>
              <w:t>Deseirto</w:t>
            </w:r>
            <w:proofErr w:type="spellEnd"/>
            <w:r w:rsidR="009211BD" w:rsidRPr="009D1259">
              <w:rPr>
                <w:color w:val="1155CC"/>
                <w:sz w:val="20"/>
                <w:szCs w:val="20"/>
                <w:highlight w:val="white"/>
                <w:u w:val="single"/>
                <w:lang w:val="es-US"/>
              </w:rPr>
              <w:t xml:space="preserve"> Sonorense</w:t>
            </w:r>
          </w:p>
          <w:p w14:paraId="43DD71E7" w14:textId="77777777" w:rsidR="00824427" w:rsidRPr="009211BD" w:rsidRDefault="00824427">
            <w:pPr>
              <w:ind w:left="0" w:hanging="2"/>
              <w:rPr>
                <w:sz w:val="20"/>
                <w:szCs w:val="20"/>
                <w:highlight w:val="white"/>
                <w:lang w:val="es-US"/>
              </w:rPr>
            </w:pPr>
          </w:p>
          <w:p w14:paraId="6E893525" w14:textId="57CB157A" w:rsidR="009211BD" w:rsidRPr="009211BD" w:rsidRDefault="009211BD" w:rsidP="009211BD">
            <w:pPr>
              <w:ind w:left="0" w:hanging="2"/>
              <w:rPr>
                <w:sz w:val="20"/>
                <w:szCs w:val="20"/>
                <w:lang w:val="es-US"/>
              </w:rPr>
            </w:pPr>
            <w:r w:rsidRPr="009211BD">
              <w:rPr>
                <w:sz w:val="20"/>
                <w:szCs w:val="20"/>
                <w:lang w:val="es-US"/>
              </w:rPr>
              <w:t>Explica las características del Desierto de Sonora (diapositivas de ubicación y clima)</w:t>
            </w:r>
          </w:p>
          <w:p w14:paraId="20C8BCFC" w14:textId="77777777" w:rsidR="009211BD" w:rsidRPr="009211BD" w:rsidRDefault="009211BD" w:rsidP="009211BD">
            <w:pPr>
              <w:ind w:left="0" w:hanging="2"/>
              <w:rPr>
                <w:sz w:val="20"/>
                <w:szCs w:val="20"/>
                <w:lang w:val="es-US"/>
              </w:rPr>
            </w:pPr>
            <w:r w:rsidRPr="009211BD">
              <w:rPr>
                <w:sz w:val="20"/>
                <w:szCs w:val="20"/>
                <w:lang w:val="es-US"/>
              </w:rPr>
              <w:t>Refuerce el concepto del contenido de la lección # 1 preguntando: Pregunte: ¿Qué es la biodiversidad?</w:t>
            </w:r>
          </w:p>
          <w:p w14:paraId="5006E2CB" w14:textId="77777777" w:rsidR="009211BD" w:rsidRPr="009211BD" w:rsidRDefault="009211BD" w:rsidP="009211BD">
            <w:pPr>
              <w:ind w:left="0" w:hanging="2"/>
              <w:rPr>
                <w:sz w:val="20"/>
                <w:szCs w:val="20"/>
                <w:lang w:val="es-US"/>
              </w:rPr>
            </w:pPr>
          </w:p>
          <w:p w14:paraId="33375805" w14:textId="77777777" w:rsidR="009211BD" w:rsidRPr="009211BD" w:rsidRDefault="009211BD" w:rsidP="009211BD">
            <w:pPr>
              <w:ind w:left="0" w:hanging="2"/>
              <w:rPr>
                <w:sz w:val="20"/>
                <w:szCs w:val="20"/>
                <w:lang w:val="es-US"/>
              </w:rPr>
            </w:pPr>
            <w:r w:rsidRPr="009211BD">
              <w:rPr>
                <w:sz w:val="20"/>
                <w:szCs w:val="20"/>
                <w:lang w:val="es-US"/>
              </w:rPr>
              <w:t>La biodiversidad es una palabra que se usa para describir la variedad de plantas y animales en un ambiente.</w:t>
            </w:r>
          </w:p>
          <w:p w14:paraId="6D387C39" w14:textId="77777777" w:rsidR="009211BD" w:rsidRPr="009211BD" w:rsidRDefault="009211BD" w:rsidP="009211BD">
            <w:pPr>
              <w:ind w:left="0" w:hanging="2"/>
              <w:rPr>
                <w:sz w:val="20"/>
                <w:szCs w:val="20"/>
                <w:lang w:val="es-US"/>
              </w:rPr>
            </w:pPr>
          </w:p>
          <w:p w14:paraId="2B0290B1" w14:textId="0A640699" w:rsidR="009211BD" w:rsidRPr="009211BD" w:rsidRDefault="009211BD" w:rsidP="009211BD">
            <w:pPr>
              <w:ind w:left="0" w:hanging="2"/>
              <w:rPr>
                <w:sz w:val="20"/>
                <w:szCs w:val="20"/>
                <w:lang w:val="es-US"/>
              </w:rPr>
            </w:pPr>
            <w:r w:rsidRPr="009211BD">
              <w:rPr>
                <w:sz w:val="20"/>
                <w:szCs w:val="20"/>
                <w:lang w:val="es-US"/>
              </w:rPr>
              <w:t xml:space="preserve">Explique que durante el verano, el </w:t>
            </w:r>
            <w:r>
              <w:rPr>
                <w:sz w:val="20"/>
                <w:szCs w:val="20"/>
                <w:lang w:val="es-US"/>
              </w:rPr>
              <w:t>D</w:t>
            </w:r>
            <w:r w:rsidRPr="009211BD">
              <w:rPr>
                <w:sz w:val="20"/>
                <w:szCs w:val="20"/>
                <w:lang w:val="es-US"/>
              </w:rPr>
              <w:t>esierto Sonor</w:t>
            </w:r>
            <w:r>
              <w:rPr>
                <w:sz w:val="20"/>
                <w:szCs w:val="20"/>
                <w:lang w:val="es-US"/>
              </w:rPr>
              <w:t>ense</w:t>
            </w:r>
            <w:r w:rsidRPr="009211BD">
              <w:rPr>
                <w:sz w:val="20"/>
                <w:szCs w:val="20"/>
                <w:lang w:val="es-US"/>
              </w:rPr>
              <w:t xml:space="preserve"> tiene una temporada de monzones. Las lluvias monzónicas son causadas por un cambio en el viento que crea truenos y tormentas. ¡A menudo, llueve tan fuerte y rápido que las calles se inundan y los autos son arrastrados!</w:t>
            </w:r>
          </w:p>
          <w:p w14:paraId="1C75A50E" w14:textId="77777777" w:rsidR="009211BD" w:rsidRPr="009211BD" w:rsidRDefault="009211BD" w:rsidP="009211BD">
            <w:pPr>
              <w:ind w:left="0" w:hanging="2"/>
              <w:rPr>
                <w:sz w:val="20"/>
                <w:szCs w:val="20"/>
                <w:lang w:val="es-US"/>
              </w:rPr>
            </w:pPr>
          </w:p>
          <w:p w14:paraId="6849B9E3" w14:textId="77777777" w:rsidR="009211BD" w:rsidRPr="009211BD" w:rsidRDefault="009211BD" w:rsidP="009211BD">
            <w:pPr>
              <w:ind w:left="0" w:hanging="2"/>
              <w:rPr>
                <w:sz w:val="20"/>
                <w:szCs w:val="20"/>
                <w:lang w:val="es-US"/>
              </w:rPr>
            </w:pPr>
            <w:r w:rsidRPr="009211BD">
              <w:rPr>
                <w:sz w:val="20"/>
                <w:szCs w:val="20"/>
                <w:lang w:val="es-US"/>
              </w:rPr>
              <w:t>Introduzca y explique los siguientes conceptos:</w:t>
            </w:r>
          </w:p>
          <w:p w14:paraId="6F6D3552" w14:textId="77777777" w:rsidR="009211BD" w:rsidRPr="009211BD" w:rsidRDefault="009211BD" w:rsidP="009211BD">
            <w:pPr>
              <w:ind w:left="0" w:hanging="2"/>
              <w:rPr>
                <w:sz w:val="20"/>
                <w:szCs w:val="20"/>
              </w:rPr>
            </w:pPr>
            <w:proofErr w:type="spellStart"/>
            <w:r w:rsidRPr="009211BD">
              <w:rPr>
                <w:sz w:val="20"/>
                <w:szCs w:val="20"/>
              </w:rPr>
              <w:t>Bioma</w:t>
            </w:r>
            <w:proofErr w:type="spellEnd"/>
          </w:p>
          <w:p w14:paraId="0171D5D7" w14:textId="4BA36E4B" w:rsidR="00824427" w:rsidRDefault="009211BD" w:rsidP="009211BD">
            <w:pPr>
              <w:ind w:left="0" w:hanging="2"/>
              <w:rPr>
                <w:sz w:val="20"/>
                <w:szCs w:val="20"/>
                <w:highlight w:val="white"/>
              </w:rPr>
            </w:pPr>
            <w:r w:rsidRPr="009211BD">
              <w:rPr>
                <w:sz w:val="20"/>
                <w:szCs w:val="20"/>
              </w:rPr>
              <w:t xml:space="preserve">Isla del </w:t>
            </w:r>
            <w:proofErr w:type="spellStart"/>
            <w:r w:rsidRPr="009211BD">
              <w:rPr>
                <w:sz w:val="20"/>
                <w:szCs w:val="20"/>
              </w:rPr>
              <w:t>cielo</w:t>
            </w:r>
            <w:proofErr w:type="spellEnd"/>
          </w:p>
        </w:tc>
        <w:tc>
          <w:tcPr>
            <w:tcW w:w="3120" w:type="dxa"/>
            <w:shd w:val="clear" w:color="auto" w:fill="auto"/>
            <w:tcMar>
              <w:top w:w="100" w:type="dxa"/>
              <w:left w:w="100" w:type="dxa"/>
              <w:bottom w:w="100" w:type="dxa"/>
              <w:right w:w="100" w:type="dxa"/>
            </w:tcMar>
          </w:tcPr>
          <w:p w14:paraId="07254817" w14:textId="1822E866" w:rsidR="00824427" w:rsidRPr="009211BD" w:rsidRDefault="009211BD">
            <w:pPr>
              <w:pBdr>
                <w:top w:val="nil"/>
                <w:left w:val="nil"/>
                <w:bottom w:val="nil"/>
                <w:right w:val="nil"/>
                <w:between w:val="nil"/>
              </w:pBdr>
              <w:spacing w:line="240" w:lineRule="auto"/>
              <w:ind w:left="0" w:hanging="2"/>
              <w:rPr>
                <w:sz w:val="20"/>
                <w:szCs w:val="20"/>
                <w:highlight w:val="white"/>
                <w:lang w:val="es-US"/>
              </w:rPr>
            </w:pPr>
            <w:r w:rsidRPr="009211BD">
              <w:rPr>
                <w:sz w:val="20"/>
                <w:szCs w:val="20"/>
                <w:lang w:val="es-US"/>
              </w:rPr>
              <w:t>Los estudiantes responderán y participarán verbalmente</w:t>
            </w:r>
          </w:p>
        </w:tc>
      </w:tr>
      <w:tr w:rsidR="00824427" w:rsidRPr="009D1259" w14:paraId="4A7CDB97" w14:textId="77777777">
        <w:tc>
          <w:tcPr>
            <w:tcW w:w="3120" w:type="dxa"/>
            <w:shd w:val="clear" w:color="auto" w:fill="auto"/>
            <w:tcMar>
              <w:top w:w="100" w:type="dxa"/>
              <w:left w:w="100" w:type="dxa"/>
              <w:bottom w:w="100" w:type="dxa"/>
              <w:right w:w="100" w:type="dxa"/>
            </w:tcMar>
          </w:tcPr>
          <w:p w14:paraId="2F51E8ED" w14:textId="77777777" w:rsidR="00824427" w:rsidRDefault="00970E25">
            <w:pPr>
              <w:ind w:left="0" w:hanging="2"/>
              <w:rPr>
                <w:sz w:val="20"/>
                <w:szCs w:val="20"/>
                <w:highlight w:val="white"/>
              </w:rPr>
            </w:pPr>
            <w:r>
              <w:rPr>
                <w:b/>
                <w:sz w:val="20"/>
                <w:szCs w:val="20"/>
                <w:highlight w:val="white"/>
              </w:rPr>
              <w:t>Extension Activity/Questions:</w:t>
            </w:r>
          </w:p>
          <w:p w14:paraId="74619287" w14:textId="77777777" w:rsidR="00824427" w:rsidRDefault="00824427">
            <w:pPr>
              <w:pBdr>
                <w:top w:val="nil"/>
                <w:left w:val="nil"/>
                <w:bottom w:val="nil"/>
                <w:right w:val="nil"/>
                <w:between w:val="nil"/>
              </w:pBdr>
              <w:spacing w:line="240" w:lineRule="auto"/>
              <w:ind w:left="0" w:hanging="2"/>
              <w:rPr>
                <w:sz w:val="20"/>
                <w:szCs w:val="20"/>
                <w:highlight w:val="white"/>
              </w:rPr>
            </w:pPr>
          </w:p>
          <w:p w14:paraId="5E3F3B5A" w14:textId="77777777" w:rsidR="00824427" w:rsidRDefault="00824427">
            <w:pPr>
              <w:pBdr>
                <w:top w:val="nil"/>
                <w:left w:val="nil"/>
                <w:bottom w:val="nil"/>
                <w:right w:val="nil"/>
                <w:between w:val="nil"/>
              </w:pBdr>
              <w:spacing w:line="240" w:lineRule="auto"/>
              <w:ind w:left="0" w:hanging="2"/>
              <w:rPr>
                <w:sz w:val="20"/>
                <w:szCs w:val="20"/>
                <w:highlight w:val="white"/>
              </w:rPr>
            </w:pPr>
          </w:p>
          <w:p w14:paraId="3AD4E4B5" w14:textId="77777777" w:rsidR="00824427" w:rsidRDefault="00824427">
            <w:pPr>
              <w:pBdr>
                <w:top w:val="nil"/>
                <w:left w:val="nil"/>
                <w:bottom w:val="nil"/>
                <w:right w:val="nil"/>
                <w:between w:val="nil"/>
              </w:pBdr>
              <w:spacing w:line="240" w:lineRule="auto"/>
              <w:ind w:left="0" w:hanging="2"/>
              <w:rPr>
                <w:sz w:val="20"/>
                <w:szCs w:val="20"/>
                <w:highlight w:val="white"/>
              </w:rPr>
            </w:pPr>
          </w:p>
        </w:tc>
        <w:tc>
          <w:tcPr>
            <w:tcW w:w="3120" w:type="dxa"/>
            <w:shd w:val="clear" w:color="auto" w:fill="auto"/>
            <w:tcMar>
              <w:top w:w="100" w:type="dxa"/>
              <w:left w:w="100" w:type="dxa"/>
              <w:bottom w:w="100" w:type="dxa"/>
              <w:right w:w="100" w:type="dxa"/>
            </w:tcMar>
          </w:tcPr>
          <w:p w14:paraId="778E1597" w14:textId="77777777" w:rsidR="009211BD" w:rsidRPr="009211BD" w:rsidRDefault="009211BD" w:rsidP="009211BD">
            <w:pPr>
              <w:ind w:leftChars="0" w:firstLineChars="0" w:firstLine="0"/>
              <w:rPr>
                <w:sz w:val="20"/>
                <w:szCs w:val="20"/>
                <w:lang w:val="es-US"/>
              </w:rPr>
            </w:pPr>
            <w:r w:rsidRPr="009211BD">
              <w:rPr>
                <w:sz w:val="20"/>
                <w:szCs w:val="20"/>
                <w:lang w:val="es-US"/>
              </w:rPr>
              <w:t>Dirija un viaje virtual a una isla del cielo y explique cada bioma, incluidos la vegetación y los animales.</w:t>
            </w:r>
          </w:p>
          <w:p w14:paraId="20DF3E3D" w14:textId="77777777" w:rsidR="009211BD" w:rsidRPr="009211BD" w:rsidRDefault="009211BD" w:rsidP="009211BD">
            <w:pPr>
              <w:ind w:leftChars="0" w:firstLineChars="0" w:firstLine="0"/>
              <w:rPr>
                <w:sz w:val="20"/>
                <w:szCs w:val="20"/>
                <w:lang w:val="es-US"/>
              </w:rPr>
            </w:pPr>
          </w:p>
          <w:p w14:paraId="2F6371B8" w14:textId="77777777" w:rsidR="009211BD" w:rsidRPr="009211BD" w:rsidRDefault="009211BD" w:rsidP="009211BD">
            <w:pPr>
              <w:ind w:leftChars="0" w:firstLineChars="0" w:firstLine="0"/>
              <w:rPr>
                <w:sz w:val="20"/>
                <w:szCs w:val="20"/>
                <w:lang w:val="es-US"/>
              </w:rPr>
            </w:pPr>
            <w:r w:rsidRPr="009211BD">
              <w:rPr>
                <w:sz w:val="20"/>
                <w:szCs w:val="20"/>
                <w:lang w:val="es-US"/>
              </w:rPr>
              <w:t>Haga que los estudiantes dibujen una montaña en una hoja de papel y dígales que dibujen cada bioma de “nuestra isla del cielo de Arizona” que represente un animal y una planta en cada bioma diferente.</w:t>
            </w:r>
          </w:p>
          <w:p w14:paraId="150E653B" w14:textId="77777777" w:rsidR="009211BD" w:rsidRPr="009211BD" w:rsidRDefault="009211BD" w:rsidP="009211BD">
            <w:pPr>
              <w:ind w:leftChars="0" w:firstLineChars="0" w:firstLine="0"/>
              <w:rPr>
                <w:sz w:val="20"/>
                <w:szCs w:val="20"/>
                <w:lang w:val="es-US"/>
              </w:rPr>
            </w:pPr>
          </w:p>
          <w:p w14:paraId="644E438D" w14:textId="77777777" w:rsidR="009211BD" w:rsidRPr="009211BD" w:rsidRDefault="009211BD" w:rsidP="009211BD">
            <w:pPr>
              <w:ind w:leftChars="0" w:firstLineChars="0" w:firstLine="0"/>
              <w:rPr>
                <w:sz w:val="20"/>
                <w:szCs w:val="20"/>
                <w:lang w:val="es-US"/>
              </w:rPr>
            </w:pPr>
            <w:r w:rsidRPr="009211BD">
              <w:rPr>
                <w:sz w:val="20"/>
                <w:szCs w:val="20"/>
                <w:lang w:val="es-US"/>
              </w:rPr>
              <w:t>BIOMA # 1 - DESIERTO</w:t>
            </w:r>
          </w:p>
          <w:p w14:paraId="29825E20" w14:textId="77777777" w:rsidR="009211BD" w:rsidRPr="009211BD" w:rsidRDefault="009211BD" w:rsidP="009211BD">
            <w:pPr>
              <w:ind w:leftChars="0" w:firstLineChars="0" w:firstLine="0"/>
              <w:rPr>
                <w:sz w:val="20"/>
                <w:szCs w:val="20"/>
                <w:lang w:val="es-US"/>
              </w:rPr>
            </w:pPr>
            <w:r w:rsidRPr="009211BD">
              <w:rPr>
                <w:sz w:val="20"/>
                <w:szCs w:val="20"/>
                <w:lang w:val="es-US"/>
              </w:rPr>
              <w:t>.</w:t>
            </w:r>
          </w:p>
          <w:p w14:paraId="0961CCAB" w14:textId="77777777" w:rsidR="009211BD" w:rsidRPr="009211BD" w:rsidRDefault="009211BD" w:rsidP="009211BD">
            <w:pPr>
              <w:ind w:leftChars="0" w:firstLineChars="0" w:firstLine="0"/>
              <w:rPr>
                <w:sz w:val="20"/>
                <w:szCs w:val="20"/>
                <w:lang w:val="es-US"/>
              </w:rPr>
            </w:pPr>
            <w:r w:rsidRPr="009211BD">
              <w:rPr>
                <w:sz w:val="20"/>
                <w:szCs w:val="20"/>
                <w:lang w:val="es-US"/>
              </w:rPr>
              <w:t>BIOMA # 2 - PASTA</w:t>
            </w:r>
          </w:p>
          <w:p w14:paraId="07F563D6" w14:textId="77777777" w:rsidR="009211BD" w:rsidRPr="009211BD" w:rsidRDefault="009211BD" w:rsidP="009211BD">
            <w:pPr>
              <w:ind w:leftChars="0" w:firstLineChars="0" w:firstLine="0"/>
              <w:rPr>
                <w:sz w:val="20"/>
                <w:szCs w:val="20"/>
                <w:lang w:val="es-US"/>
              </w:rPr>
            </w:pPr>
            <w:r w:rsidRPr="009211BD">
              <w:rPr>
                <w:sz w:val="20"/>
                <w:szCs w:val="20"/>
                <w:lang w:val="es-US"/>
              </w:rPr>
              <w:t xml:space="preserve">  </w:t>
            </w:r>
          </w:p>
          <w:p w14:paraId="6C03C68E" w14:textId="77777777" w:rsidR="009211BD" w:rsidRPr="009211BD" w:rsidRDefault="009211BD" w:rsidP="009211BD">
            <w:pPr>
              <w:ind w:leftChars="0" w:firstLineChars="0" w:firstLine="0"/>
              <w:rPr>
                <w:sz w:val="20"/>
                <w:szCs w:val="20"/>
                <w:lang w:val="es-US"/>
              </w:rPr>
            </w:pPr>
            <w:r w:rsidRPr="009211BD">
              <w:rPr>
                <w:sz w:val="20"/>
                <w:szCs w:val="20"/>
                <w:lang w:val="es-US"/>
              </w:rPr>
              <w:t>BIOMA # 3 - MADREAN WOODLAND</w:t>
            </w:r>
          </w:p>
          <w:p w14:paraId="67E5302B" w14:textId="77777777" w:rsidR="009211BD" w:rsidRPr="009211BD" w:rsidRDefault="009211BD" w:rsidP="009211BD">
            <w:pPr>
              <w:ind w:leftChars="0" w:firstLineChars="0" w:firstLine="0"/>
              <w:rPr>
                <w:sz w:val="20"/>
                <w:szCs w:val="20"/>
                <w:lang w:val="es-US"/>
              </w:rPr>
            </w:pPr>
          </w:p>
          <w:p w14:paraId="5E75C1C1" w14:textId="77777777" w:rsidR="009211BD" w:rsidRPr="009211BD" w:rsidRDefault="009211BD" w:rsidP="009211BD">
            <w:pPr>
              <w:ind w:leftChars="0" w:firstLineChars="0" w:firstLine="0"/>
              <w:rPr>
                <w:sz w:val="20"/>
                <w:szCs w:val="20"/>
                <w:lang w:val="es-US"/>
              </w:rPr>
            </w:pPr>
            <w:r w:rsidRPr="009211BD">
              <w:rPr>
                <w:sz w:val="20"/>
                <w:szCs w:val="20"/>
                <w:lang w:val="es-US"/>
              </w:rPr>
              <w:t>BIOMA # 4 - CHAPARRAL</w:t>
            </w:r>
          </w:p>
          <w:p w14:paraId="6696E4AC" w14:textId="77777777" w:rsidR="009211BD" w:rsidRPr="009211BD" w:rsidRDefault="009211BD" w:rsidP="009211BD">
            <w:pPr>
              <w:ind w:leftChars="0" w:firstLineChars="0" w:firstLine="0"/>
              <w:rPr>
                <w:sz w:val="20"/>
                <w:szCs w:val="20"/>
                <w:lang w:val="es-US"/>
              </w:rPr>
            </w:pPr>
            <w:r w:rsidRPr="009211BD">
              <w:rPr>
                <w:sz w:val="20"/>
                <w:szCs w:val="20"/>
                <w:lang w:val="es-US"/>
              </w:rPr>
              <w:t>.</w:t>
            </w:r>
          </w:p>
          <w:p w14:paraId="641A8A63" w14:textId="45CF9957" w:rsidR="00824427" w:rsidRPr="009211BD" w:rsidRDefault="009211BD" w:rsidP="009211BD">
            <w:pPr>
              <w:ind w:left="0" w:hanging="2"/>
              <w:rPr>
                <w:sz w:val="20"/>
                <w:szCs w:val="20"/>
                <w:highlight w:val="white"/>
                <w:lang w:val="es-US"/>
              </w:rPr>
            </w:pPr>
            <w:r w:rsidRPr="009211BD">
              <w:rPr>
                <w:sz w:val="20"/>
                <w:szCs w:val="20"/>
                <w:lang w:val="es-US"/>
              </w:rPr>
              <w:lastRenderedPageBreak/>
              <w:t>BIOMA # 5 - BOSQUE TEMPLADO</w:t>
            </w:r>
          </w:p>
        </w:tc>
        <w:tc>
          <w:tcPr>
            <w:tcW w:w="3120" w:type="dxa"/>
            <w:shd w:val="clear" w:color="auto" w:fill="auto"/>
            <w:tcMar>
              <w:top w:w="100" w:type="dxa"/>
              <w:left w:w="100" w:type="dxa"/>
              <w:bottom w:w="100" w:type="dxa"/>
              <w:right w:w="100" w:type="dxa"/>
            </w:tcMar>
          </w:tcPr>
          <w:p w14:paraId="69454B77" w14:textId="77777777" w:rsidR="00E873D1" w:rsidRPr="00E873D1" w:rsidRDefault="00E873D1" w:rsidP="00E873D1">
            <w:pPr>
              <w:pBdr>
                <w:top w:val="nil"/>
                <w:left w:val="nil"/>
                <w:bottom w:val="nil"/>
                <w:right w:val="nil"/>
                <w:between w:val="nil"/>
              </w:pBdr>
              <w:spacing w:line="240" w:lineRule="auto"/>
              <w:ind w:left="0" w:hanging="2"/>
              <w:rPr>
                <w:sz w:val="20"/>
                <w:szCs w:val="20"/>
                <w:lang w:val="es-US"/>
              </w:rPr>
            </w:pPr>
            <w:r w:rsidRPr="00E873D1">
              <w:rPr>
                <w:sz w:val="20"/>
                <w:szCs w:val="20"/>
                <w:lang w:val="es-US"/>
              </w:rPr>
              <w:lastRenderedPageBreak/>
              <w:t>Los estudiantes escucharán las características de cada bioma y dibujarán una isla en el cielo en una hoja de papel.</w:t>
            </w:r>
          </w:p>
          <w:p w14:paraId="226CF57D" w14:textId="77777777" w:rsidR="00E873D1" w:rsidRPr="00E873D1" w:rsidRDefault="00E873D1" w:rsidP="00E873D1">
            <w:pPr>
              <w:pBdr>
                <w:top w:val="nil"/>
                <w:left w:val="nil"/>
                <w:bottom w:val="nil"/>
                <w:right w:val="nil"/>
                <w:between w:val="nil"/>
              </w:pBdr>
              <w:spacing w:line="240" w:lineRule="auto"/>
              <w:ind w:left="0" w:hanging="2"/>
              <w:rPr>
                <w:sz w:val="20"/>
                <w:szCs w:val="20"/>
                <w:lang w:val="es-US"/>
              </w:rPr>
            </w:pPr>
          </w:p>
          <w:p w14:paraId="535A4E5B" w14:textId="49128D68" w:rsidR="00824427" w:rsidRPr="00E873D1" w:rsidRDefault="00E873D1" w:rsidP="00E873D1">
            <w:pPr>
              <w:pBdr>
                <w:top w:val="nil"/>
                <w:left w:val="nil"/>
                <w:bottom w:val="nil"/>
                <w:right w:val="nil"/>
                <w:between w:val="nil"/>
              </w:pBdr>
              <w:spacing w:line="240" w:lineRule="auto"/>
              <w:ind w:left="0" w:hanging="2"/>
              <w:rPr>
                <w:sz w:val="20"/>
                <w:szCs w:val="20"/>
                <w:highlight w:val="white"/>
                <w:lang w:val="es-US"/>
              </w:rPr>
            </w:pPr>
            <w:r w:rsidRPr="00E873D1">
              <w:rPr>
                <w:sz w:val="20"/>
                <w:szCs w:val="20"/>
                <w:lang w:val="es-US"/>
              </w:rPr>
              <w:t>Los estudiantes representarán las características de cada bioma en sus dibujos.</w:t>
            </w:r>
          </w:p>
        </w:tc>
      </w:tr>
      <w:tr w:rsidR="00824427" w:rsidRPr="009D1259" w14:paraId="475CCF5A" w14:textId="77777777">
        <w:tc>
          <w:tcPr>
            <w:tcW w:w="3120" w:type="dxa"/>
            <w:shd w:val="clear" w:color="auto" w:fill="auto"/>
            <w:tcMar>
              <w:top w:w="100" w:type="dxa"/>
              <w:left w:w="100" w:type="dxa"/>
              <w:bottom w:w="100" w:type="dxa"/>
              <w:right w:w="100" w:type="dxa"/>
            </w:tcMar>
          </w:tcPr>
          <w:p w14:paraId="3301043A" w14:textId="77777777" w:rsidR="00824427" w:rsidRDefault="00970E25">
            <w:pPr>
              <w:ind w:left="0" w:hanging="2"/>
              <w:rPr>
                <w:sz w:val="20"/>
                <w:szCs w:val="20"/>
                <w:highlight w:val="white"/>
              </w:rPr>
            </w:pPr>
            <w:r>
              <w:rPr>
                <w:b/>
                <w:sz w:val="20"/>
                <w:szCs w:val="20"/>
                <w:highlight w:val="white"/>
              </w:rPr>
              <w:t>Evaluation Activity:</w:t>
            </w:r>
          </w:p>
          <w:p w14:paraId="490BECC7" w14:textId="77777777" w:rsidR="00824427" w:rsidRDefault="00824427">
            <w:pPr>
              <w:pBdr>
                <w:top w:val="nil"/>
                <w:left w:val="nil"/>
                <w:bottom w:val="nil"/>
                <w:right w:val="nil"/>
                <w:between w:val="nil"/>
              </w:pBdr>
              <w:spacing w:line="240" w:lineRule="auto"/>
              <w:ind w:left="0" w:hanging="2"/>
              <w:rPr>
                <w:sz w:val="20"/>
                <w:szCs w:val="20"/>
                <w:highlight w:val="white"/>
              </w:rPr>
            </w:pPr>
          </w:p>
          <w:p w14:paraId="6987619C" w14:textId="77777777" w:rsidR="00824427" w:rsidRDefault="00824427">
            <w:pPr>
              <w:pBdr>
                <w:top w:val="nil"/>
                <w:left w:val="nil"/>
                <w:bottom w:val="nil"/>
                <w:right w:val="nil"/>
                <w:between w:val="nil"/>
              </w:pBdr>
              <w:spacing w:line="240" w:lineRule="auto"/>
              <w:ind w:left="0" w:hanging="2"/>
              <w:rPr>
                <w:sz w:val="20"/>
                <w:szCs w:val="20"/>
                <w:highlight w:val="white"/>
              </w:rPr>
            </w:pPr>
          </w:p>
        </w:tc>
        <w:tc>
          <w:tcPr>
            <w:tcW w:w="3120" w:type="dxa"/>
            <w:shd w:val="clear" w:color="auto" w:fill="auto"/>
            <w:tcMar>
              <w:top w:w="100" w:type="dxa"/>
              <w:left w:w="100" w:type="dxa"/>
              <w:bottom w:w="100" w:type="dxa"/>
              <w:right w:w="100" w:type="dxa"/>
            </w:tcMar>
          </w:tcPr>
          <w:p w14:paraId="09B89D47" w14:textId="18F3F60E" w:rsidR="00824427" w:rsidRPr="00E873D1" w:rsidRDefault="00E873D1">
            <w:pPr>
              <w:pBdr>
                <w:top w:val="nil"/>
                <w:left w:val="nil"/>
                <w:bottom w:val="nil"/>
                <w:right w:val="nil"/>
                <w:between w:val="nil"/>
              </w:pBdr>
              <w:spacing w:line="240" w:lineRule="auto"/>
              <w:ind w:left="0" w:hanging="2"/>
              <w:rPr>
                <w:color w:val="0000FF"/>
                <w:highlight w:val="white"/>
                <w:lang w:val="es-US"/>
              </w:rPr>
            </w:pPr>
            <w:r w:rsidRPr="00E873D1">
              <w:rPr>
                <w:sz w:val="20"/>
                <w:szCs w:val="20"/>
                <w:lang w:val="es-US"/>
              </w:rPr>
              <w:t>Pida a los estudiantes que muestren sus dibujos para evaluar su comprensión de los biomas y las islas del cielo. Pregúnteles qué significa estar en una isla del cielo y describa qué bioma es su favorito y por qué.</w:t>
            </w:r>
          </w:p>
        </w:tc>
        <w:tc>
          <w:tcPr>
            <w:tcW w:w="3120" w:type="dxa"/>
            <w:shd w:val="clear" w:color="auto" w:fill="auto"/>
            <w:tcMar>
              <w:top w:w="100" w:type="dxa"/>
              <w:left w:w="100" w:type="dxa"/>
              <w:bottom w:w="100" w:type="dxa"/>
              <w:right w:w="100" w:type="dxa"/>
            </w:tcMar>
          </w:tcPr>
          <w:p w14:paraId="7C43929F" w14:textId="546024AB" w:rsidR="00824427" w:rsidRPr="00E873D1" w:rsidRDefault="00E873D1">
            <w:pPr>
              <w:pBdr>
                <w:top w:val="nil"/>
                <w:left w:val="nil"/>
                <w:bottom w:val="nil"/>
                <w:right w:val="nil"/>
                <w:between w:val="nil"/>
              </w:pBdr>
              <w:spacing w:line="240" w:lineRule="auto"/>
              <w:ind w:left="0" w:hanging="2"/>
              <w:rPr>
                <w:sz w:val="20"/>
                <w:szCs w:val="20"/>
                <w:highlight w:val="white"/>
                <w:lang w:val="es-US"/>
              </w:rPr>
            </w:pPr>
            <w:r w:rsidRPr="00E873D1">
              <w:rPr>
                <w:sz w:val="20"/>
                <w:szCs w:val="20"/>
                <w:lang w:val="es-US"/>
              </w:rPr>
              <w:t>Los estudiantes mostrarán sus dibujos y responderán a las preguntas mediante chat de zoom o verbalmente.</w:t>
            </w:r>
          </w:p>
        </w:tc>
      </w:tr>
    </w:tbl>
    <w:p w14:paraId="4E8B979F" w14:textId="77777777" w:rsidR="00824427" w:rsidRPr="00E873D1" w:rsidRDefault="00824427">
      <w:pPr>
        <w:ind w:left="0" w:hanging="2"/>
        <w:rPr>
          <w:sz w:val="20"/>
          <w:szCs w:val="20"/>
          <w:highlight w:val="white"/>
          <w:lang w:val="es-US"/>
        </w:rPr>
      </w:pPr>
    </w:p>
    <w:sectPr w:rsidR="00824427" w:rsidRPr="00E873D1">
      <w:headerReference w:type="default" r:id="rId16"/>
      <w:footerReference w:type="default" r:id="rId17"/>
      <w:pgSz w:w="12240" w:h="15840"/>
      <w:pgMar w:top="1440" w:right="1440" w:bottom="1440" w:left="1440" w:header="720" w:footer="720" w:gutter="0"/>
      <w:pgNumType w:start="1"/>
      <w:cols w:space="72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endnote w:type="separator" w:id="-1">
    <w:p w14:paraId="0AA6B459" w14:textId="77777777" w:rsidR="00032CC5" w:rsidRDefault="00032CC5">
      <w:pPr>
        <w:spacing w:line="240" w:lineRule="auto"/>
        <w:ind w:left="0" w:hanging="2"/>
      </w:pPr>
      <w:r>
        <w:separator/>
      </w:r>
    </w:p>
  </w:endnote>
  <w:endnote w:type="continuationSeparator" w:id="0">
    <w:p w14:paraId="0AF56470" w14:textId="77777777" w:rsidR="00032CC5" w:rsidRDefault="00032CC5">
      <w:pPr>
        <w:spacing w:line="240" w:lineRule="auto"/>
        <w:ind w:left="0" w:hanging="2"/>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font w:name="Times New Roman">
    <w:panose1 w:val="02020603050405020304"/>
    <w:charset w:val="00"/>
    <w:family w:val="roman"/>
    <w:pitch w:val="variable"/>
    <w:sig w:usb0="E0002EFF" w:usb1="C000785B" w:usb2="00000009" w:usb3="00000000" w:csb0="000001FF" w:csb1="00000000"/>
  </w:font>
  <w:font w:name="Noto Sans Symbols">
    <w:altName w:val="Calibri"/>
    <w:charset w:val="00"/>
    <w:family w:val="auto"/>
    <w:pitch w:val="default"/>
  </w:font>
  <w:font w:name="Courier New">
    <w:panose1 w:val="02070309020205020404"/>
    <w:charset w:val="00"/>
    <w:family w:val="modern"/>
    <w:pitch w:val="fixed"/>
    <w:sig w:usb0="E0002EFF" w:usb1="C0007843" w:usb2="00000009" w:usb3="00000000" w:csb0="000001FF" w:csb1="00000000"/>
  </w:font>
  <w:font w:name="Arial">
    <w:panose1 w:val="020B0604020202020204"/>
    <w:charset w:val="00"/>
    <w:family w:val="swiss"/>
    <w:pitch w:val="variable"/>
    <w:sig w:usb0="E0002EFF" w:usb1="C000785B" w:usb2="00000009" w:usb3="00000000" w:csb0="000001FF" w:csb1="00000000"/>
  </w:font>
  <w:font w:name="MS Mincho">
    <w:altName w:val="MS Mincho"/>
    <w:panose1 w:val="02020609040205080304"/>
    <w:charset w:val="80"/>
    <w:family w:val="modern"/>
    <w:pitch w:val="fixed"/>
    <w:sig w:usb0="E00002FF" w:usb1="6AC7FDFB" w:usb2="08000012" w:usb3="00000000" w:csb0="0002009F" w:csb1="00000000"/>
  </w:font>
  <w:font w:name="Tahoma">
    <w:panose1 w:val="020B0604030504040204"/>
    <w:charset w:val="00"/>
    <w:family w:val="swiss"/>
    <w:pitch w:val="variable"/>
    <w:sig w:usb0="E1002EFF" w:usb1="C000605B" w:usb2="00000029" w:usb3="00000000" w:csb0="000101FF" w:csb1="00000000"/>
  </w:font>
  <w:font w:name="Georgia">
    <w:panose1 w:val="02040502050405020303"/>
    <w:charset w:val="00"/>
    <w:family w:val="roman"/>
    <w:pitch w:val="variable"/>
    <w:sig w:usb0="00000287" w:usb1="00000000" w:usb2="00000000" w:usb3="00000000" w:csb0="0000009F" w:csb1="00000000"/>
  </w:font>
  <w:font w:name="Calibri">
    <w:panose1 w:val="020F0502020204030204"/>
    <w:charset w:val="00"/>
    <w:family w:val="swiss"/>
    <w:pitch w:val="variable"/>
    <w:sig w:usb0="E4002EFF" w:usb1="C000247B" w:usb2="00000009" w:usb3="00000000" w:csb0="000001FF" w:csb1="00000000"/>
  </w:font>
  <w:font w:name="Cambria">
    <w:panose1 w:val="02040503050406030204"/>
    <w:charset w:val="00"/>
    <w:family w:val="roman"/>
    <w:pitch w:val="variable"/>
    <w:sig w:usb0="E00006FF" w:usb1="420024FF" w:usb2="02000000" w:usb3="00000000" w:csb0="000001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3A3D5F76" w14:textId="77777777" w:rsidR="00824427" w:rsidRDefault="00970E25">
    <w:pPr>
      <w:ind w:left="0" w:hanging="2"/>
      <w:jc w:val="center"/>
      <w:rPr>
        <w:sz w:val="18"/>
        <w:szCs w:val="18"/>
      </w:rPr>
    </w:pPr>
    <w:r>
      <w:rPr>
        <w:sz w:val="18"/>
        <w:szCs w:val="18"/>
      </w:rPr>
      <w:t>Modified from the UA Community and School Garden’s Green Academy Lesson Plan Template</w:t>
    </w: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footnote w:type="separator" w:id="-1">
    <w:p w14:paraId="3099265C" w14:textId="77777777" w:rsidR="00032CC5" w:rsidRDefault="00032CC5">
      <w:pPr>
        <w:spacing w:line="240" w:lineRule="auto"/>
        <w:ind w:left="0" w:hanging="2"/>
      </w:pPr>
      <w:r>
        <w:separator/>
      </w:r>
    </w:p>
  </w:footnote>
  <w:footnote w:type="continuationSeparator" w:id="0">
    <w:p w14:paraId="792F20EF" w14:textId="77777777" w:rsidR="00032CC5" w:rsidRDefault="00032CC5">
      <w:pPr>
        <w:spacing w:line="240" w:lineRule="auto"/>
        <w:ind w:left="0" w:hanging="2"/>
      </w:pPr>
      <w:r>
        <w:continuationSeparator/>
      </w: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6CDBDE2A" w14:textId="77777777" w:rsidR="00824427" w:rsidRDefault="00970E25">
    <w:pPr>
      <w:pBdr>
        <w:top w:val="nil"/>
        <w:left w:val="nil"/>
        <w:bottom w:val="nil"/>
        <w:right w:val="nil"/>
        <w:between w:val="nil"/>
      </w:pBdr>
      <w:tabs>
        <w:tab w:val="center" w:pos="4320"/>
        <w:tab w:val="right" w:pos="8640"/>
      </w:tabs>
      <w:spacing w:line="240" w:lineRule="auto"/>
      <w:ind w:left="0" w:hanging="2"/>
      <w:jc w:val="center"/>
      <w:rPr>
        <w:color w:val="000000"/>
      </w:rPr>
    </w:pPr>
    <w:r>
      <w:rPr>
        <w:noProof/>
        <w:color w:val="000000"/>
      </w:rPr>
      <w:drawing>
        <wp:inline distT="0" distB="0" distL="114300" distR="114300" wp14:anchorId="4B5E2151" wp14:editId="7530ED86">
          <wp:extent cx="3315048" cy="719138"/>
          <wp:effectExtent l="0" t="0" r="0" b="0"/>
          <wp:docPr id="1031" name="image2.png" descr="Women in Science and Engineering (WISE)"/>
          <wp:cNvGraphicFramePr/>
          <a:graphic xmlns:a="http://schemas.openxmlformats.org/drawingml/2006/main">
            <a:graphicData uri="http://schemas.openxmlformats.org/drawingml/2006/picture">
              <pic:pic xmlns:pic="http://schemas.openxmlformats.org/drawingml/2006/picture">
                <pic:nvPicPr>
                  <pic:cNvPr id="0" name="image2.png" descr="Women in Science and Engineering (WISE)"/>
                  <pic:cNvPicPr preferRelativeResize="0"/>
                </pic:nvPicPr>
                <pic:blipFill>
                  <a:blip r:embed="rId1"/>
                  <a:srcRect/>
                  <a:stretch>
                    <a:fillRect/>
                  </a:stretch>
                </pic:blipFill>
                <pic:spPr>
                  <a:xfrm>
                    <a:off x="0" y="0"/>
                    <a:ext cx="3315048" cy="719138"/>
                  </a:xfrm>
                  <a:prstGeom prst="rect">
                    <a:avLst/>
                  </a:prstGeom>
                  <a:ln/>
                </pic:spPr>
              </pic:pic>
            </a:graphicData>
          </a:graphic>
        </wp:inline>
      </w:drawing>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abstractNum w:abstractNumId="0" w15:restartNumberingAfterBreak="0">
    <w:nsid w:val="01C76B52"/>
    <w:multiLevelType w:val="multilevel"/>
    <w:tmpl w:val="EBBADEE6"/>
    <w:lvl w:ilvl="0">
      <w:start w:val="1"/>
      <w:numFmt w:val="bullet"/>
      <w:lvlText w:val="●"/>
      <w:lvlJc w:val="left"/>
      <w:pPr>
        <w:ind w:left="720" w:hanging="360"/>
      </w:pPr>
      <w:rPr>
        <w:u w:val="none"/>
      </w:rPr>
    </w:lvl>
    <w:lvl w:ilvl="1">
      <w:start w:val="1"/>
      <w:numFmt w:val="bullet"/>
      <w:lvlText w:val="○"/>
      <w:lvlJc w:val="left"/>
      <w:pPr>
        <w:ind w:left="1440" w:hanging="360"/>
      </w:pPr>
      <w:rPr>
        <w:u w:val="none"/>
      </w:rPr>
    </w:lvl>
    <w:lvl w:ilvl="2">
      <w:start w:val="1"/>
      <w:numFmt w:val="bullet"/>
      <w:lvlText w:val="■"/>
      <w:lvlJc w:val="left"/>
      <w:pPr>
        <w:ind w:left="2160" w:hanging="360"/>
      </w:pPr>
      <w:rPr>
        <w:u w:val="none"/>
      </w:rPr>
    </w:lvl>
    <w:lvl w:ilvl="3">
      <w:start w:val="1"/>
      <w:numFmt w:val="bullet"/>
      <w:lvlText w:val="●"/>
      <w:lvlJc w:val="left"/>
      <w:pPr>
        <w:ind w:left="2880" w:hanging="360"/>
      </w:pPr>
      <w:rPr>
        <w:u w:val="none"/>
      </w:rPr>
    </w:lvl>
    <w:lvl w:ilvl="4">
      <w:start w:val="1"/>
      <w:numFmt w:val="bullet"/>
      <w:lvlText w:val="○"/>
      <w:lvlJc w:val="left"/>
      <w:pPr>
        <w:ind w:left="3600" w:hanging="360"/>
      </w:pPr>
      <w:rPr>
        <w:u w:val="none"/>
      </w:rPr>
    </w:lvl>
    <w:lvl w:ilvl="5">
      <w:start w:val="1"/>
      <w:numFmt w:val="bullet"/>
      <w:lvlText w:val="■"/>
      <w:lvlJc w:val="left"/>
      <w:pPr>
        <w:ind w:left="4320" w:hanging="360"/>
      </w:pPr>
      <w:rPr>
        <w:u w:val="none"/>
      </w:rPr>
    </w:lvl>
    <w:lvl w:ilvl="6">
      <w:start w:val="1"/>
      <w:numFmt w:val="bullet"/>
      <w:lvlText w:val="●"/>
      <w:lvlJc w:val="left"/>
      <w:pPr>
        <w:ind w:left="5040" w:hanging="360"/>
      </w:pPr>
      <w:rPr>
        <w:u w:val="none"/>
      </w:rPr>
    </w:lvl>
    <w:lvl w:ilvl="7">
      <w:start w:val="1"/>
      <w:numFmt w:val="bullet"/>
      <w:lvlText w:val="○"/>
      <w:lvlJc w:val="left"/>
      <w:pPr>
        <w:ind w:left="5760" w:hanging="360"/>
      </w:pPr>
      <w:rPr>
        <w:u w:val="none"/>
      </w:rPr>
    </w:lvl>
    <w:lvl w:ilvl="8">
      <w:start w:val="1"/>
      <w:numFmt w:val="bullet"/>
      <w:lvlText w:val="■"/>
      <w:lvlJc w:val="left"/>
      <w:pPr>
        <w:ind w:left="6480" w:hanging="360"/>
      </w:pPr>
      <w:rPr>
        <w:u w:val="none"/>
      </w:rPr>
    </w:lvl>
  </w:abstractNum>
  <w:abstractNum w:abstractNumId="1" w15:restartNumberingAfterBreak="0">
    <w:nsid w:val="1D0A3018"/>
    <w:multiLevelType w:val="multilevel"/>
    <w:tmpl w:val="8C54D4FA"/>
    <w:lvl w:ilvl="0">
      <w:start w:val="1"/>
      <w:numFmt w:val="bullet"/>
      <w:lvlText w:val="●"/>
      <w:lvlJc w:val="left"/>
      <w:pPr>
        <w:ind w:left="720" w:hanging="360"/>
      </w:pPr>
      <w:rPr>
        <w:rFonts w:ascii="Noto Sans Symbols" w:eastAsia="Noto Sans Symbols" w:hAnsi="Noto Sans Symbols" w:cs="Noto Sans Symbols"/>
        <w:vertAlign w:val="baseline"/>
      </w:rPr>
    </w:lvl>
    <w:lvl w:ilvl="1">
      <w:start w:val="1"/>
      <w:numFmt w:val="bullet"/>
      <w:lvlText w:val="o"/>
      <w:lvlJc w:val="left"/>
      <w:pPr>
        <w:ind w:left="1440" w:hanging="360"/>
      </w:pPr>
      <w:rPr>
        <w:rFonts w:ascii="Courier New" w:eastAsia="Courier New" w:hAnsi="Courier New" w:cs="Courier New"/>
        <w:vertAlign w:val="baseline"/>
      </w:rPr>
    </w:lvl>
    <w:lvl w:ilvl="2">
      <w:start w:val="1"/>
      <w:numFmt w:val="bullet"/>
      <w:lvlText w:val="▪"/>
      <w:lvlJc w:val="left"/>
      <w:pPr>
        <w:ind w:left="2160" w:hanging="360"/>
      </w:pPr>
      <w:rPr>
        <w:rFonts w:ascii="Noto Sans Symbols" w:eastAsia="Noto Sans Symbols" w:hAnsi="Noto Sans Symbols" w:cs="Noto Sans Symbols"/>
        <w:vertAlign w:val="baseline"/>
      </w:rPr>
    </w:lvl>
    <w:lvl w:ilvl="3">
      <w:start w:val="1"/>
      <w:numFmt w:val="bullet"/>
      <w:lvlText w:val="●"/>
      <w:lvlJc w:val="left"/>
      <w:pPr>
        <w:ind w:left="2880" w:hanging="360"/>
      </w:pPr>
      <w:rPr>
        <w:rFonts w:ascii="Noto Sans Symbols" w:eastAsia="Noto Sans Symbols" w:hAnsi="Noto Sans Symbols" w:cs="Noto Sans Symbols"/>
        <w:vertAlign w:val="baseline"/>
      </w:rPr>
    </w:lvl>
    <w:lvl w:ilvl="4">
      <w:start w:val="1"/>
      <w:numFmt w:val="bullet"/>
      <w:lvlText w:val="o"/>
      <w:lvlJc w:val="left"/>
      <w:pPr>
        <w:ind w:left="3600" w:hanging="360"/>
      </w:pPr>
      <w:rPr>
        <w:rFonts w:ascii="Courier New" w:eastAsia="Courier New" w:hAnsi="Courier New" w:cs="Courier New"/>
        <w:vertAlign w:val="baseline"/>
      </w:rPr>
    </w:lvl>
    <w:lvl w:ilvl="5">
      <w:start w:val="1"/>
      <w:numFmt w:val="bullet"/>
      <w:lvlText w:val="▪"/>
      <w:lvlJc w:val="left"/>
      <w:pPr>
        <w:ind w:left="4320" w:hanging="360"/>
      </w:pPr>
      <w:rPr>
        <w:rFonts w:ascii="Noto Sans Symbols" w:eastAsia="Noto Sans Symbols" w:hAnsi="Noto Sans Symbols" w:cs="Noto Sans Symbols"/>
        <w:vertAlign w:val="baseline"/>
      </w:rPr>
    </w:lvl>
    <w:lvl w:ilvl="6">
      <w:start w:val="1"/>
      <w:numFmt w:val="bullet"/>
      <w:lvlText w:val="●"/>
      <w:lvlJc w:val="left"/>
      <w:pPr>
        <w:ind w:left="5040" w:hanging="360"/>
      </w:pPr>
      <w:rPr>
        <w:rFonts w:ascii="Noto Sans Symbols" w:eastAsia="Noto Sans Symbols" w:hAnsi="Noto Sans Symbols" w:cs="Noto Sans Symbols"/>
        <w:vertAlign w:val="baseline"/>
      </w:rPr>
    </w:lvl>
    <w:lvl w:ilvl="7">
      <w:start w:val="1"/>
      <w:numFmt w:val="bullet"/>
      <w:lvlText w:val="o"/>
      <w:lvlJc w:val="left"/>
      <w:pPr>
        <w:ind w:left="5760" w:hanging="360"/>
      </w:pPr>
      <w:rPr>
        <w:rFonts w:ascii="Courier New" w:eastAsia="Courier New" w:hAnsi="Courier New" w:cs="Courier New"/>
        <w:vertAlign w:val="baseline"/>
      </w:rPr>
    </w:lvl>
    <w:lvl w:ilvl="8">
      <w:start w:val="1"/>
      <w:numFmt w:val="bullet"/>
      <w:lvlText w:val="▪"/>
      <w:lvlJc w:val="left"/>
      <w:pPr>
        <w:ind w:left="6480" w:hanging="360"/>
      </w:pPr>
      <w:rPr>
        <w:rFonts w:ascii="Noto Sans Symbols" w:eastAsia="Noto Sans Symbols" w:hAnsi="Noto Sans Symbols" w:cs="Noto Sans Symbols"/>
        <w:vertAlign w:val="baseline"/>
      </w:rPr>
    </w:lvl>
  </w:abstractNum>
  <w:abstractNum w:abstractNumId="2" w15:restartNumberingAfterBreak="0">
    <w:nsid w:val="28F61E22"/>
    <w:multiLevelType w:val="multilevel"/>
    <w:tmpl w:val="588C4EBC"/>
    <w:lvl w:ilvl="0">
      <w:start w:val="1"/>
      <w:numFmt w:val="bullet"/>
      <w:lvlText w:val="●"/>
      <w:lvlJc w:val="left"/>
      <w:pPr>
        <w:ind w:left="720" w:hanging="360"/>
      </w:pPr>
      <w:rPr>
        <w:u w:val="none"/>
      </w:rPr>
    </w:lvl>
    <w:lvl w:ilvl="1">
      <w:start w:val="1"/>
      <w:numFmt w:val="bullet"/>
      <w:lvlText w:val="○"/>
      <w:lvlJc w:val="left"/>
      <w:pPr>
        <w:ind w:left="1440" w:hanging="360"/>
      </w:pPr>
      <w:rPr>
        <w:u w:val="none"/>
      </w:rPr>
    </w:lvl>
    <w:lvl w:ilvl="2">
      <w:start w:val="1"/>
      <w:numFmt w:val="bullet"/>
      <w:lvlText w:val="■"/>
      <w:lvlJc w:val="left"/>
      <w:pPr>
        <w:ind w:left="2160" w:hanging="360"/>
      </w:pPr>
      <w:rPr>
        <w:u w:val="none"/>
      </w:rPr>
    </w:lvl>
    <w:lvl w:ilvl="3">
      <w:start w:val="1"/>
      <w:numFmt w:val="bullet"/>
      <w:lvlText w:val="●"/>
      <w:lvlJc w:val="left"/>
      <w:pPr>
        <w:ind w:left="2880" w:hanging="360"/>
      </w:pPr>
      <w:rPr>
        <w:u w:val="none"/>
      </w:rPr>
    </w:lvl>
    <w:lvl w:ilvl="4">
      <w:start w:val="1"/>
      <w:numFmt w:val="bullet"/>
      <w:lvlText w:val="○"/>
      <w:lvlJc w:val="left"/>
      <w:pPr>
        <w:ind w:left="3600" w:hanging="360"/>
      </w:pPr>
      <w:rPr>
        <w:u w:val="none"/>
      </w:rPr>
    </w:lvl>
    <w:lvl w:ilvl="5">
      <w:start w:val="1"/>
      <w:numFmt w:val="bullet"/>
      <w:lvlText w:val="■"/>
      <w:lvlJc w:val="left"/>
      <w:pPr>
        <w:ind w:left="4320" w:hanging="360"/>
      </w:pPr>
      <w:rPr>
        <w:u w:val="none"/>
      </w:rPr>
    </w:lvl>
    <w:lvl w:ilvl="6">
      <w:start w:val="1"/>
      <w:numFmt w:val="bullet"/>
      <w:lvlText w:val="●"/>
      <w:lvlJc w:val="left"/>
      <w:pPr>
        <w:ind w:left="5040" w:hanging="360"/>
      </w:pPr>
      <w:rPr>
        <w:u w:val="none"/>
      </w:rPr>
    </w:lvl>
    <w:lvl w:ilvl="7">
      <w:start w:val="1"/>
      <w:numFmt w:val="bullet"/>
      <w:lvlText w:val="○"/>
      <w:lvlJc w:val="left"/>
      <w:pPr>
        <w:ind w:left="5760" w:hanging="360"/>
      </w:pPr>
      <w:rPr>
        <w:u w:val="none"/>
      </w:rPr>
    </w:lvl>
    <w:lvl w:ilvl="8">
      <w:start w:val="1"/>
      <w:numFmt w:val="bullet"/>
      <w:lvlText w:val="■"/>
      <w:lvlJc w:val="left"/>
      <w:pPr>
        <w:ind w:left="6480" w:hanging="360"/>
      </w:pPr>
      <w:rPr>
        <w:u w:val="none"/>
      </w:rPr>
    </w:lvl>
  </w:abstractNum>
  <w:abstractNum w:abstractNumId="3" w15:restartNumberingAfterBreak="0">
    <w:nsid w:val="4FB04943"/>
    <w:multiLevelType w:val="multilevel"/>
    <w:tmpl w:val="9A1A3FBA"/>
    <w:lvl w:ilvl="0">
      <w:start w:val="1"/>
      <w:numFmt w:val="bullet"/>
      <w:lvlText w:val="❖"/>
      <w:lvlJc w:val="left"/>
      <w:pPr>
        <w:ind w:left="720" w:hanging="360"/>
      </w:pPr>
      <w:rPr>
        <w:u w:val="none"/>
      </w:rPr>
    </w:lvl>
    <w:lvl w:ilvl="1">
      <w:start w:val="1"/>
      <w:numFmt w:val="bullet"/>
      <w:lvlText w:val="➢"/>
      <w:lvlJc w:val="left"/>
      <w:pPr>
        <w:ind w:left="1440" w:hanging="360"/>
      </w:pPr>
      <w:rPr>
        <w:u w:val="none"/>
      </w:rPr>
    </w:lvl>
    <w:lvl w:ilvl="2">
      <w:start w:val="1"/>
      <w:numFmt w:val="bullet"/>
      <w:lvlText w:val="■"/>
      <w:lvlJc w:val="left"/>
      <w:pPr>
        <w:ind w:left="2160" w:hanging="360"/>
      </w:pPr>
      <w:rPr>
        <w:u w:val="none"/>
      </w:rPr>
    </w:lvl>
    <w:lvl w:ilvl="3">
      <w:start w:val="1"/>
      <w:numFmt w:val="bullet"/>
      <w:lvlText w:val="●"/>
      <w:lvlJc w:val="left"/>
      <w:pPr>
        <w:ind w:left="2880" w:hanging="360"/>
      </w:pPr>
      <w:rPr>
        <w:u w:val="none"/>
      </w:rPr>
    </w:lvl>
    <w:lvl w:ilvl="4">
      <w:start w:val="1"/>
      <w:numFmt w:val="bullet"/>
      <w:lvlText w:val="◆"/>
      <w:lvlJc w:val="left"/>
      <w:pPr>
        <w:ind w:left="3600" w:hanging="360"/>
      </w:pPr>
      <w:rPr>
        <w:u w:val="none"/>
      </w:rPr>
    </w:lvl>
    <w:lvl w:ilvl="5">
      <w:start w:val="1"/>
      <w:numFmt w:val="bullet"/>
      <w:lvlText w:val="➢"/>
      <w:lvlJc w:val="left"/>
      <w:pPr>
        <w:ind w:left="4320" w:hanging="360"/>
      </w:pPr>
      <w:rPr>
        <w:u w:val="none"/>
      </w:rPr>
    </w:lvl>
    <w:lvl w:ilvl="6">
      <w:start w:val="1"/>
      <w:numFmt w:val="bullet"/>
      <w:lvlText w:val="■"/>
      <w:lvlJc w:val="left"/>
      <w:pPr>
        <w:ind w:left="5040" w:hanging="360"/>
      </w:pPr>
      <w:rPr>
        <w:u w:val="none"/>
      </w:rPr>
    </w:lvl>
    <w:lvl w:ilvl="7">
      <w:start w:val="1"/>
      <w:numFmt w:val="bullet"/>
      <w:lvlText w:val="●"/>
      <w:lvlJc w:val="left"/>
      <w:pPr>
        <w:ind w:left="5760" w:hanging="360"/>
      </w:pPr>
      <w:rPr>
        <w:u w:val="none"/>
      </w:rPr>
    </w:lvl>
    <w:lvl w:ilvl="8">
      <w:start w:val="1"/>
      <w:numFmt w:val="bullet"/>
      <w:lvlText w:val="◆"/>
      <w:lvlJc w:val="left"/>
      <w:pPr>
        <w:ind w:left="6480" w:hanging="360"/>
      </w:pPr>
      <w:rPr>
        <w:u w:val="none"/>
      </w:rPr>
    </w:lvl>
  </w:abstractNum>
  <w:abstractNum w:abstractNumId="4" w15:restartNumberingAfterBreak="0">
    <w:nsid w:val="791B5CC9"/>
    <w:multiLevelType w:val="multilevel"/>
    <w:tmpl w:val="93047022"/>
    <w:lvl w:ilvl="0">
      <w:start w:val="1"/>
      <w:numFmt w:val="bullet"/>
      <w:lvlText w:val="●"/>
      <w:lvlJc w:val="left"/>
      <w:pPr>
        <w:ind w:left="720" w:hanging="360"/>
      </w:pPr>
      <w:rPr>
        <w:rFonts w:ascii="Noto Sans Symbols" w:eastAsia="Noto Sans Symbols" w:hAnsi="Noto Sans Symbols" w:cs="Noto Sans Symbols"/>
        <w:vertAlign w:val="baseline"/>
      </w:rPr>
    </w:lvl>
    <w:lvl w:ilvl="1">
      <w:start w:val="1"/>
      <w:numFmt w:val="bullet"/>
      <w:lvlText w:val="o"/>
      <w:lvlJc w:val="left"/>
      <w:pPr>
        <w:ind w:left="1440" w:hanging="360"/>
      </w:pPr>
      <w:rPr>
        <w:rFonts w:ascii="Courier New" w:eastAsia="Courier New" w:hAnsi="Courier New" w:cs="Courier New"/>
        <w:vertAlign w:val="baseline"/>
      </w:rPr>
    </w:lvl>
    <w:lvl w:ilvl="2">
      <w:start w:val="1"/>
      <w:numFmt w:val="bullet"/>
      <w:lvlText w:val="▪"/>
      <w:lvlJc w:val="left"/>
      <w:pPr>
        <w:ind w:left="2160" w:hanging="360"/>
      </w:pPr>
      <w:rPr>
        <w:rFonts w:ascii="Noto Sans Symbols" w:eastAsia="Noto Sans Symbols" w:hAnsi="Noto Sans Symbols" w:cs="Noto Sans Symbols"/>
        <w:vertAlign w:val="baseline"/>
      </w:rPr>
    </w:lvl>
    <w:lvl w:ilvl="3">
      <w:start w:val="1"/>
      <w:numFmt w:val="bullet"/>
      <w:lvlText w:val="●"/>
      <w:lvlJc w:val="left"/>
      <w:pPr>
        <w:ind w:left="2880" w:hanging="360"/>
      </w:pPr>
      <w:rPr>
        <w:rFonts w:ascii="Noto Sans Symbols" w:eastAsia="Noto Sans Symbols" w:hAnsi="Noto Sans Symbols" w:cs="Noto Sans Symbols"/>
        <w:vertAlign w:val="baseline"/>
      </w:rPr>
    </w:lvl>
    <w:lvl w:ilvl="4">
      <w:start w:val="1"/>
      <w:numFmt w:val="bullet"/>
      <w:lvlText w:val="o"/>
      <w:lvlJc w:val="left"/>
      <w:pPr>
        <w:ind w:left="3600" w:hanging="360"/>
      </w:pPr>
      <w:rPr>
        <w:rFonts w:ascii="Courier New" w:eastAsia="Courier New" w:hAnsi="Courier New" w:cs="Courier New"/>
        <w:vertAlign w:val="baseline"/>
      </w:rPr>
    </w:lvl>
    <w:lvl w:ilvl="5">
      <w:start w:val="1"/>
      <w:numFmt w:val="bullet"/>
      <w:lvlText w:val="▪"/>
      <w:lvlJc w:val="left"/>
      <w:pPr>
        <w:ind w:left="4320" w:hanging="360"/>
      </w:pPr>
      <w:rPr>
        <w:rFonts w:ascii="Noto Sans Symbols" w:eastAsia="Noto Sans Symbols" w:hAnsi="Noto Sans Symbols" w:cs="Noto Sans Symbols"/>
        <w:vertAlign w:val="baseline"/>
      </w:rPr>
    </w:lvl>
    <w:lvl w:ilvl="6">
      <w:start w:val="1"/>
      <w:numFmt w:val="bullet"/>
      <w:lvlText w:val="●"/>
      <w:lvlJc w:val="left"/>
      <w:pPr>
        <w:ind w:left="5040" w:hanging="360"/>
      </w:pPr>
      <w:rPr>
        <w:rFonts w:ascii="Noto Sans Symbols" w:eastAsia="Noto Sans Symbols" w:hAnsi="Noto Sans Symbols" w:cs="Noto Sans Symbols"/>
        <w:vertAlign w:val="baseline"/>
      </w:rPr>
    </w:lvl>
    <w:lvl w:ilvl="7">
      <w:start w:val="1"/>
      <w:numFmt w:val="bullet"/>
      <w:lvlText w:val="o"/>
      <w:lvlJc w:val="left"/>
      <w:pPr>
        <w:ind w:left="5760" w:hanging="360"/>
      </w:pPr>
      <w:rPr>
        <w:rFonts w:ascii="Courier New" w:eastAsia="Courier New" w:hAnsi="Courier New" w:cs="Courier New"/>
        <w:vertAlign w:val="baseline"/>
      </w:rPr>
    </w:lvl>
    <w:lvl w:ilvl="8">
      <w:start w:val="1"/>
      <w:numFmt w:val="bullet"/>
      <w:lvlText w:val="▪"/>
      <w:lvlJc w:val="left"/>
      <w:pPr>
        <w:ind w:left="6480" w:hanging="360"/>
      </w:pPr>
      <w:rPr>
        <w:rFonts w:ascii="Noto Sans Symbols" w:eastAsia="Noto Sans Symbols" w:hAnsi="Noto Sans Symbols" w:cs="Noto Sans Symbols"/>
        <w:vertAlign w:val="baseline"/>
      </w:rPr>
    </w:lvl>
  </w:abstractNum>
  <w:num w:numId="1">
    <w:abstractNumId w:val="3"/>
  </w:num>
  <w:num w:numId="2">
    <w:abstractNumId w:val="1"/>
  </w:num>
  <w:num w:numId="3">
    <w:abstractNumId w:val="4"/>
  </w:num>
  <w:num w:numId="4">
    <w:abstractNumId w:val="2"/>
  </w:num>
  <w:num w:numId="5">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sl="http://schemas.openxmlformats.org/schemaLibrary/2006/main" mc:Ignorable="w14 w15 w16se w16cid w16 w16cex">
  <w:zoom w:percent="100"/>
  <w:proofState w:spelling="clean"/>
  <w:defaultTabStop w:val="720"/>
  <w:characterSpacingControl w:val="doNotCompress"/>
  <w:footnotePr>
    <w:footnote w:id="-1"/>
    <w:footnote w:id="0"/>
  </w:footnotePr>
  <w:endnotePr>
    <w:endnote w:id="-1"/>
    <w:endnote w:id="0"/>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824427"/>
    <w:rsid w:val="00032CC5"/>
    <w:rsid w:val="0027077D"/>
    <w:rsid w:val="002C3A4F"/>
    <w:rsid w:val="00815FEF"/>
    <w:rsid w:val="00824427"/>
    <w:rsid w:val="009211BD"/>
    <w:rsid w:val="00970E25"/>
    <w:rsid w:val="009976C4"/>
    <w:rsid w:val="009D1259"/>
    <w:rsid w:val="00D04396"/>
    <w:rsid w:val="00E873D1"/>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4:docId w14:val="5406EEDA"/>
  <w15:docId w15:val="{FE37E421-FABD-46F4-9D15-698C75D477B2}"/>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docDefaults>
    <w:rPrDefault>
      <w:rPr>
        <w:rFonts w:ascii="Times New Roman" w:eastAsia="Times New Roman" w:hAnsi="Times New Roman" w:cs="Times New Roman"/>
        <w:sz w:val="24"/>
        <w:szCs w:val="24"/>
        <w:lang w:val="en-US" w:eastAsia="en-US" w:bidi="ar-SA"/>
      </w:rPr>
    </w:rPrDefault>
    <w:pPrDefault>
      <w:pPr>
        <w:widowControl w:val="0"/>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pPr>
      <w:spacing w:line="1" w:lineRule="atLeast"/>
      <w:ind w:leftChars="-1" w:left="-1" w:hangingChars="1" w:hanging="1"/>
      <w:textDirection w:val="btLr"/>
      <w:textAlignment w:val="top"/>
      <w:outlineLvl w:val="0"/>
    </w:pPr>
    <w:rPr>
      <w:kern w:val="1"/>
      <w:position w:val="-1"/>
    </w:rPr>
  </w:style>
  <w:style w:type="paragraph" w:styleId="Heading1">
    <w:name w:val="heading 1"/>
    <w:basedOn w:val="Normal"/>
    <w:next w:val="Normal"/>
    <w:uiPriority w:val="9"/>
    <w:qFormat/>
    <w:pPr>
      <w:keepNext/>
      <w:keepLines/>
      <w:spacing w:before="480" w:after="120"/>
    </w:pPr>
    <w:rPr>
      <w:b/>
      <w:sz w:val="48"/>
      <w:szCs w:val="48"/>
    </w:rPr>
  </w:style>
  <w:style w:type="paragraph" w:styleId="Heading2">
    <w:name w:val="heading 2"/>
    <w:basedOn w:val="Normal"/>
    <w:next w:val="Normal"/>
    <w:uiPriority w:val="9"/>
    <w:semiHidden/>
    <w:unhideWhenUsed/>
    <w:qFormat/>
    <w:pPr>
      <w:keepNext/>
      <w:keepLines/>
      <w:spacing w:before="360" w:after="80"/>
      <w:outlineLvl w:val="1"/>
    </w:pPr>
    <w:rPr>
      <w:b/>
      <w:sz w:val="36"/>
      <w:szCs w:val="36"/>
    </w:rPr>
  </w:style>
  <w:style w:type="paragraph" w:styleId="Heading3">
    <w:name w:val="heading 3"/>
    <w:basedOn w:val="Normal"/>
    <w:next w:val="Normal"/>
    <w:uiPriority w:val="9"/>
    <w:semiHidden/>
    <w:unhideWhenUsed/>
    <w:qFormat/>
    <w:pPr>
      <w:keepNext/>
      <w:keepLines/>
      <w:spacing w:before="280" w:after="80"/>
      <w:outlineLvl w:val="2"/>
    </w:pPr>
    <w:rPr>
      <w:b/>
      <w:sz w:val="28"/>
      <w:szCs w:val="28"/>
    </w:rPr>
  </w:style>
  <w:style w:type="paragraph" w:styleId="Heading4">
    <w:name w:val="heading 4"/>
    <w:basedOn w:val="Normal"/>
    <w:next w:val="Normal"/>
    <w:uiPriority w:val="9"/>
    <w:semiHidden/>
    <w:unhideWhenUsed/>
    <w:qFormat/>
    <w:pPr>
      <w:keepNext/>
      <w:keepLines/>
      <w:spacing w:before="240" w:after="40"/>
      <w:outlineLvl w:val="3"/>
    </w:pPr>
    <w:rPr>
      <w:b/>
    </w:rPr>
  </w:style>
  <w:style w:type="paragraph" w:styleId="Heading5">
    <w:name w:val="heading 5"/>
    <w:basedOn w:val="Normal"/>
    <w:next w:val="Normal"/>
    <w:uiPriority w:val="9"/>
    <w:semiHidden/>
    <w:unhideWhenUsed/>
    <w:qFormat/>
    <w:pPr>
      <w:keepNext/>
      <w:keepLines/>
      <w:spacing w:before="220" w:after="40"/>
      <w:outlineLvl w:val="4"/>
    </w:pPr>
    <w:rPr>
      <w:b/>
      <w:sz w:val="22"/>
      <w:szCs w:val="22"/>
    </w:rPr>
  </w:style>
  <w:style w:type="paragraph" w:styleId="Heading6">
    <w:name w:val="heading 6"/>
    <w:basedOn w:val="Normal"/>
    <w:next w:val="Normal"/>
    <w:uiPriority w:val="9"/>
    <w:semiHidden/>
    <w:unhideWhenUsed/>
    <w:qFormat/>
    <w:pPr>
      <w:keepNext/>
      <w:keepLines/>
      <w:spacing w:before="200" w:after="40"/>
      <w:outlineLvl w:val="5"/>
    </w:pPr>
    <w:rPr>
      <w:b/>
      <w:sz w:val="20"/>
      <w:szCs w:val="20"/>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styleId="Title">
    <w:name w:val="Title"/>
    <w:basedOn w:val="Normal"/>
    <w:next w:val="Normal"/>
    <w:uiPriority w:val="10"/>
    <w:qFormat/>
    <w:pPr>
      <w:keepNext/>
      <w:keepLines/>
      <w:spacing w:before="480" w:after="120"/>
    </w:pPr>
    <w:rPr>
      <w:b/>
      <w:sz w:val="72"/>
      <w:szCs w:val="72"/>
    </w:rPr>
  </w:style>
  <w:style w:type="paragraph" w:customStyle="1" w:styleId="Heading">
    <w:name w:val="Heading"/>
    <w:basedOn w:val="Normal"/>
    <w:next w:val="BodyText"/>
    <w:pPr>
      <w:keepNext/>
      <w:spacing w:before="240" w:after="120"/>
    </w:pPr>
    <w:rPr>
      <w:rFonts w:ascii="Arial" w:eastAsia="MS Mincho" w:hAnsi="Arial" w:cs="Tahoma"/>
      <w:sz w:val="28"/>
      <w:szCs w:val="28"/>
    </w:rPr>
  </w:style>
  <w:style w:type="paragraph" w:styleId="BodyText">
    <w:name w:val="Body Text"/>
    <w:basedOn w:val="Normal"/>
    <w:pPr>
      <w:spacing w:after="120"/>
    </w:pPr>
  </w:style>
  <w:style w:type="paragraph" w:styleId="List">
    <w:name w:val="List"/>
    <w:basedOn w:val="BodyText"/>
  </w:style>
  <w:style w:type="paragraph" w:styleId="Caption">
    <w:name w:val="caption"/>
    <w:basedOn w:val="Normal"/>
    <w:pPr>
      <w:suppressLineNumbers/>
      <w:spacing w:before="120" w:after="120"/>
    </w:pPr>
    <w:rPr>
      <w:i/>
      <w:iCs/>
    </w:rPr>
  </w:style>
  <w:style w:type="paragraph" w:customStyle="1" w:styleId="Index">
    <w:name w:val="Index"/>
    <w:basedOn w:val="Normal"/>
    <w:pPr>
      <w:suppressLineNumbers/>
    </w:pPr>
  </w:style>
  <w:style w:type="paragraph" w:customStyle="1" w:styleId="TableContents">
    <w:name w:val="Table Contents"/>
    <w:basedOn w:val="Normal"/>
    <w:pPr>
      <w:suppressLineNumbers/>
    </w:pPr>
  </w:style>
  <w:style w:type="paragraph" w:styleId="Header">
    <w:name w:val="header"/>
    <w:basedOn w:val="Normal"/>
    <w:qFormat/>
    <w:pPr>
      <w:tabs>
        <w:tab w:val="center" w:pos="4320"/>
        <w:tab w:val="right" w:pos="8640"/>
      </w:tabs>
    </w:pPr>
  </w:style>
  <w:style w:type="character" w:customStyle="1" w:styleId="HeaderChar">
    <w:name w:val="Header Char"/>
    <w:rPr>
      <w:w w:val="100"/>
      <w:kern w:val="1"/>
      <w:position w:val="-1"/>
      <w:sz w:val="24"/>
      <w:szCs w:val="24"/>
      <w:effect w:val="none"/>
      <w:vertAlign w:val="baseline"/>
      <w:cs w:val="0"/>
      <w:em w:val="none"/>
    </w:rPr>
  </w:style>
  <w:style w:type="paragraph" w:styleId="Footer">
    <w:name w:val="footer"/>
    <w:basedOn w:val="Normal"/>
    <w:qFormat/>
    <w:pPr>
      <w:tabs>
        <w:tab w:val="center" w:pos="4320"/>
        <w:tab w:val="right" w:pos="8640"/>
      </w:tabs>
    </w:pPr>
  </w:style>
  <w:style w:type="character" w:customStyle="1" w:styleId="FooterChar">
    <w:name w:val="Footer Char"/>
    <w:rPr>
      <w:w w:val="100"/>
      <w:kern w:val="1"/>
      <w:position w:val="-1"/>
      <w:sz w:val="24"/>
      <w:szCs w:val="24"/>
      <w:effect w:val="none"/>
      <w:vertAlign w:val="baseline"/>
      <w:cs w:val="0"/>
      <w:em w:val="none"/>
    </w:rPr>
  </w:style>
  <w:style w:type="paragraph" w:styleId="ListParagraph">
    <w:name w:val="List Paragraph"/>
    <w:basedOn w:val="Normal"/>
    <w:pPr>
      <w:ind w:left="720"/>
      <w:contextualSpacing/>
    </w:pPr>
  </w:style>
  <w:style w:type="paragraph" w:customStyle="1" w:styleId="Default">
    <w:name w:val="Default"/>
    <w:pPr>
      <w:suppressAutoHyphens/>
      <w:autoSpaceDE w:val="0"/>
      <w:autoSpaceDN w:val="0"/>
      <w:adjustRightInd w:val="0"/>
      <w:spacing w:line="1" w:lineRule="atLeast"/>
      <w:ind w:leftChars="-1" w:left="-1" w:hangingChars="1" w:hanging="1"/>
      <w:textDirection w:val="btLr"/>
      <w:textAlignment w:val="top"/>
      <w:outlineLvl w:val="0"/>
    </w:pPr>
    <w:rPr>
      <w:rFonts w:ascii="Tahoma" w:hAnsi="Tahoma" w:cs="Tahoma"/>
      <w:color w:val="000000"/>
      <w:position w:val="-1"/>
    </w:rPr>
  </w:style>
  <w:style w:type="character" w:styleId="Hyperlink">
    <w:name w:val="Hyperlink"/>
    <w:qFormat/>
    <w:rPr>
      <w:color w:val="0000FF"/>
      <w:w w:val="100"/>
      <w:position w:val="-1"/>
      <w:u w:val="single"/>
      <w:effect w:val="none"/>
      <w:vertAlign w:val="baseline"/>
      <w:cs w:val="0"/>
      <w:em w:val="none"/>
    </w:rPr>
  </w:style>
  <w:style w:type="paragraph" w:styleId="Subtitle">
    <w:name w:val="Subtitle"/>
    <w:basedOn w:val="Normal"/>
    <w:next w:val="Normal"/>
    <w:uiPriority w:val="11"/>
    <w:qFormat/>
    <w:pPr>
      <w:keepNext/>
      <w:keepLines/>
      <w:spacing w:before="360" w:after="80"/>
    </w:pPr>
    <w:rPr>
      <w:rFonts w:ascii="Georgia" w:eastAsia="Georgia" w:hAnsi="Georgia" w:cs="Georgia"/>
      <w:i/>
      <w:color w:val="666666"/>
      <w:sz w:val="48"/>
      <w:szCs w:val="48"/>
    </w:rPr>
  </w:style>
  <w:style w:type="table" w:customStyle="1" w:styleId="a">
    <w:basedOn w:val="TableNormal"/>
    <w:tblPr>
      <w:tblStyleRowBandSize w:val="1"/>
      <w:tblStyleColBandSize w:val="1"/>
      <w:tblCellMar>
        <w:top w:w="55" w:type="dxa"/>
        <w:left w:w="55" w:type="dxa"/>
        <w:bottom w:w="55" w:type="dxa"/>
        <w:right w:w="55" w:type="dxa"/>
      </w:tblCellMar>
    </w:tblPr>
  </w:style>
  <w:style w:type="table" w:customStyle="1" w:styleId="a0">
    <w:basedOn w:val="TableNormal"/>
    <w:tblPr>
      <w:tblStyleRowBandSize w:val="1"/>
      <w:tblStyleColBandSize w:val="1"/>
      <w:tblCellMar>
        <w:top w:w="55" w:type="dxa"/>
        <w:left w:w="55" w:type="dxa"/>
        <w:bottom w:w="55" w:type="dxa"/>
        <w:right w:w="55" w:type="dxa"/>
      </w:tblCellMar>
    </w:tblPr>
  </w:style>
  <w:style w:type="table" w:customStyle="1" w:styleId="a1">
    <w:basedOn w:val="TableNormal"/>
    <w:tblPr>
      <w:tblStyleRowBandSize w:val="1"/>
      <w:tblStyleColBandSize w:val="1"/>
      <w:tblCellMar>
        <w:top w:w="100" w:type="dxa"/>
        <w:left w:w="100" w:type="dxa"/>
        <w:bottom w:w="100" w:type="dxa"/>
        <w:right w:w="100" w:type="dxa"/>
      </w:tblCellMar>
    </w:tblPr>
  </w:style>
  <w:style w:type="table" w:customStyle="1" w:styleId="a2">
    <w:basedOn w:val="TableNormal"/>
    <w:tblPr>
      <w:tblStyleRowBandSize w:val="1"/>
      <w:tblStyleColBandSize w:val="1"/>
      <w:tblCellMar>
        <w:top w:w="100" w:type="dxa"/>
        <w:left w:w="100" w:type="dxa"/>
        <w:bottom w:w="100" w:type="dxa"/>
        <w:right w:w="100" w:type="dxa"/>
      </w:tblCellMar>
    </w:tblPr>
  </w:style>
  <w:style w:type="table" w:customStyle="1" w:styleId="a3">
    <w:basedOn w:val="TableNormal"/>
    <w:tblPr>
      <w:tblStyleRowBandSize w:val="1"/>
      <w:tblStyleColBandSize w:val="1"/>
      <w:tblCellMar>
        <w:top w:w="100" w:type="dxa"/>
        <w:left w:w="100" w:type="dxa"/>
        <w:bottom w:w="100" w:type="dxa"/>
        <w:right w:w="100" w:type="dxa"/>
      </w:tblCellMar>
    </w:tblPr>
  </w:style>
  <w:style w:type="table" w:customStyle="1" w:styleId="a4">
    <w:basedOn w:val="TableNormal"/>
    <w:tblPr>
      <w:tblStyleRowBandSize w:val="1"/>
      <w:tblStyleColBandSize w:val="1"/>
      <w:tblCellMar>
        <w:top w:w="100" w:type="dxa"/>
        <w:left w:w="100" w:type="dxa"/>
        <w:bottom w:w="100" w:type="dxa"/>
        <w:right w:w="100" w:type="dxa"/>
      </w:tblCellMar>
    </w:tblPr>
  </w:style>
  <w:style w:type="table" w:customStyle="1" w:styleId="a5">
    <w:basedOn w:val="TableNormal"/>
    <w:tblPr>
      <w:tblStyleRowBandSize w:val="1"/>
      <w:tblStyleColBandSize w:val="1"/>
      <w:tblCellMar>
        <w:top w:w="100" w:type="dxa"/>
        <w:left w:w="100" w:type="dxa"/>
        <w:bottom w:w="100" w:type="dxa"/>
        <w:right w:w="100" w:type="dxa"/>
      </w:tblCellMar>
    </w:tblPr>
  </w:style>
  <w:style w:type="table" w:customStyle="1" w:styleId="a6">
    <w:basedOn w:val="TableNormal"/>
    <w:tblPr>
      <w:tblStyleRowBandSize w:val="1"/>
      <w:tblStyleColBandSize w:val="1"/>
      <w:tblCellMar>
        <w:top w:w="100" w:type="dxa"/>
        <w:left w:w="100" w:type="dxa"/>
        <w:bottom w:w="100" w:type="dxa"/>
        <w:right w:w="100" w:type="dxa"/>
      </w:tblCellMar>
    </w:tblPr>
  </w:style>
  <w:style w:type="table" w:customStyle="1" w:styleId="a7">
    <w:basedOn w:val="TableNormal"/>
    <w:tblPr>
      <w:tblStyleRowBandSize w:val="1"/>
      <w:tblStyleColBandSize w:val="1"/>
      <w:tblCellMar>
        <w:top w:w="100" w:type="dxa"/>
        <w:left w:w="100" w:type="dxa"/>
        <w:bottom w:w="100" w:type="dxa"/>
        <w:right w:w="100" w:type="dxa"/>
      </w:tblCellMar>
    </w:tblPr>
  </w:style>
  <w:style w:type="paragraph" w:styleId="NormalWeb">
    <w:name w:val="Normal (Web)"/>
    <w:basedOn w:val="Normal"/>
    <w:uiPriority w:val="99"/>
    <w:semiHidden/>
    <w:unhideWhenUsed/>
    <w:rsid w:val="009976C4"/>
    <w:pPr>
      <w:widowControl/>
      <w:spacing w:before="100" w:beforeAutospacing="1" w:after="100" w:afterAutospacing="1" w:line="240" w:lineRule="auto"/>
      <w:ind w:leftChars="0" w:left="0" w:firstLineChars="0" w:firstLine="0"/>
      <w:textDirection w:val="lrTb"/>
      <w:textAlignment w:val="auto"/>
      <w:outlineLvl w:val="9"/>
    </w:pPr>
    <w:rPr>
      <w:kern w:val="0"/>
      <w:position w:val="0"/>
    </w:rPr>
  </w:style>
  <w:style w:type="character" w:styleId="UnresolvedMention">
    <w:name w:val="Unresolved Mention"/>
    <w:basedOn w:val="DefaultParagraphFont"/>
    <w:uiPriority w:val="99"/>
    <w:semiHidden/>
    <w:unhideWhenUsed/>
    <w:rsid w:val="009D1259"/>
    <w:rPr>
      <w:color w:val="605E5C"/>
      <w:shd w:val="clear" w:color="auto" w:fill="E1DFDD"/>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divs>
    <w:div w:id="469902363">
      <w:bodyDiv w:val="1"/>
      <w:marLeft w:val="0"/>
      <w:marRight w:val="0"/>
      <w:marTop w:val="0"/>
      <w:marBottom w:val="0"/>
      <w:divBdr>
        <w:top w:val="none" w:sz="0" w:space="0" w:color="auto"/>
        <w:left w:val="none" w:sz="0" w:space="0" w:color="auto"/>
        <w:bottom w:val="none" w:sz="0" w:space="0" w:color="auto"/>
        <w:right w:val="none" w:sz="0" w:space="0" w:color="auto"/>
      </w:divBdr>
    </w:div>
    <w:div w:id="1903632923">
      <w:bodyDiv w:val="1"/>
      <w:marLeft w:val="0"/>
      <w:marRight w:val="0"/>
      <w:marTop w:val="0"/>
      <w:marBottom w:val="0"/>
      <w:divBdr>
        <w:top w:val="none" w:sz="0" w:space="0" w:color="auto"/>
        <w:left w:val="none" w:sz="0" w:space="0" w:color="auto"/>
        <w:bottom w:val="none" w:sz="0" w:space="0" w:color="auto"/>
        <w:right w:val="none" w:sz="0" w:space="0" w:color="auto"/>
      </w:divBdr>
    </w:div>
  </w:divs>
</w:webSettings>
</file>

<file path=word/_rels/document.xml.rels><?xml version="1.0" encoding="UTF-8" standalone="yes"?>
<Relationships xmlns="http://schemas.openxmlformats.org/package/2006/relationships"><Relationship Id="rId8" Type="http://schemas.openxmlformats.org/officeDocument/2006/relationships/hyperlink" Target="https://geoalliance.asu.edu/sites/default/files/LessonFiles/Haile/Sonoran/HaileSonoranT.pdf" TargetMode="External"/><Relationship Id="rId13" Type="http://schemas.openxmlformats.org/officeDocument/2006/relationships/hyperlink" Target="https://biodiversityproject.arizona.edu/sites/default/files/Biomas%20Desierto%20Sonorense%20%281%29.pptx" TargetMode="External"/><Relationship Id="rId18" Type="http://schemas.openxmlformats.org/officeDocument/2006/relationships/fontTable" Target="fontTable.xml"/><Relationship Id="rId3" Type="http://schemas.openxmlformats.org/officeDocument/2006/relationships/styles" Target="styles.xml"/><Relationship Id="rId7" Type="http://schemas.openxmlformats.org/officeDocument/2006/relationships/endnotes" Target="endnotes.xml"/><Relationship Id="rId12" Type="http://schemas.openxmlformats.org/officeDocument/2006/relationships/hyperlink" Target="https://geoalliance.asu.edu/sites/default/files/maps/Sonoran_Desert.pdf" TargetMode="External"/><Relationship Id="rId17" Type="http://schemas.openxmlformats.org/officeDocument/2006/relationships/footer" Target="footer1.xml"/><Relationship Id="rId2" Type="http://schemas.openxmlformats.org/officeDocument/2006/relationships/numbering" Target="numbering.xml"/><Relationship Id="rId16" Type="http://schemas.openxmlformats.org/officeDocument/2006/relationships/header" Target="header1.xml"/><Relationship Id="rId1" Type="http://schemas.openxmlformats.org/officeDocument/2006/relationships/customXml" Target="../customXml/item1.xml"/><Relationship Id="rId6" Type="http://schemas.openxmlformats.org/officeDocument/2006/relationships/footnotes" Target="footnotes.xml"/><Relationship Id="rId11" Type="http://schemas.openxmlformats.org/officeDocument/2006/relationships/image" Target="media/image1.png"/><Relationship Id="rId5" Type="http://schemas.openxmlformats.org/officeDocument/2006/relationships/webSettings" Target="webSettings.xml"/><Relationship Id="rId15" Type="http://schemas.openxmlformats.org/officeDocument/2006/relationships/hyperlink" Target="https://geoalliance.asu.edu/sites/default/files/maps/Sonoran_Desert.pdf" TargetMode="External"/><Relationship Id="rId10" Type="http://schemas.openxmlformats.org/officeDocument/2006/relationships/hyperlink" Target="https://www.nps.gov/im/sodn/ecosystems.htm" TargetMode="External"/><Relationship Id="rId19" Type="http://schemas.openxmlformats.org/officeDocument/2006/relationships/theme" Target="theme/theme1.xml"/><Relationship Id="rId4" Type="http://schemas.openxmlformats.org/officeDocument/2006/relationships/settings" Target="settings.xml"/><Relationship Id="rId9" Type="http://schemas.openxmlformats.org/officeDocument/2006/relationships/hyperlink" Target="https://www.youtube.com/watch?v=Nw-fQTWCTD0" TargetMode="External"/><Relationship Id="rId14" Type="http://schemas.openxmlformats.org/officeDocument/2006/relationships/hyperlink" Target="https://biodiversityproject.arizona.edu/sites/default/files/BIOMAS%20VIDEO.docx" TargetMode="External"/></Relationships>
</file>

<file path=word/_rels/header1.xml.rels><?xml version="1.0" encoding="UTF-8" standalone="yes"?>
<Relationships xmlns="http://schemas.openxmlformats.org/package/2006/relationships"><Relationship Id="rId1" Type="http://schemas.openxmlformats.org/officeDocument/2006/relationships/image" Target="media/image2.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go:gDocsCustomXmlDataStorage xmlns:go="http://customooxmlschemas.google.com/" xmlns:r="http://schemas.openxmlformats.org/officeDocument/2006/relationships">
  <go:docsCustomData xmlns:go="http://customooxmlschemas.google.com/" roundtripDataSignature="AMtx7mhm9ptxFwW+uoxTh1IBVP19HUBL0Q==">AMUW2mXO96P2QMahpxhNopNDYbab4BS8fzx4tLxfgFmAYjjBdFSP4+yuhB5QWv/wQ7Q+YnjqDZ4IoWJtTFMFzraQZyPFb0EvcyPmxoAR1CHCTeTK4Jqjld4=</go:docsCustomData>
</go:gDocsCustomXmlDataStorage>
</file>

<file path=customXml/itemProps1.xml><?xml version="1.0" encoding="utf-8"?>
<ds:datastoreItem xmlns:ds="http://schemas.openxmlformats.org/officeDocument/2006/customXml" ds:itemID="{11111111-1234-1234-1234-123412341234}">
  <ds:schemaRefs>
    <ds:schemaRef ds:uri="http://customooxmlschemas.google.com/"/>
    <ds:schemaRef ds:uri="http://schemas.openxmlformats.org/officeDocument/2006/relationships"/>
  </ds:schemaRefs>
</ds:datastoreItem>
</file>

<file path=docProps/app.xml><?xml version="1.0" encoding="utf-8"?>
<Properties xmlns="http://schemas.openxmlformats.org/officeDocument/2006/extended-properties" xmlns:vt="http://schemas.openxmlformats.org/officeDocument/2006/docPropsVTypes">
  <Template>Normal</Template>
  <TotalTime>22</TotalTime>
  <Pages>5</Pages>
  <Words>846</Words>
  <Characters>4824</Characters>
  <Application>Microsoft Office Word</Application>
  <DocSecurity>0</DocSecurity>
  <Lines>40</Lines>
  <Paragraphs>11</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5659</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Wes Oswald</dc:creator>
  <cp:lastModifiedBy>Lizbeth Perez</cp:lastModifiedBy>
  <cp:revision>4</cp:revision>
  <dcterms:created xsi:type="dcterms:W3CDTF">2020-12-07T19:39:00Z</dcterms:created>
  <dcterms:modified xsi:type="dcterms:W3CDTF">2020-12-17T02:44:00Z</dcterms:modified>
</cp:coreProperties>
</file>